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36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50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25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86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9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31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2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30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3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1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DE45-C1D8-448A-B05E-219A6256233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1A40-6593-4971-B04F-E78437673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7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cobiss.net/cobiss/si/sl/help#cobiss-inf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biss.s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936955"/>
            <a:ext cx="9144000" cy="3038168"/>
          </a:xfrm>
          <a:ln w="152400">
            <a:solidFill>
              <a:srgbClr val="006A8E"/>
            </a:solidFill>
          </a:ln>
        </p:spPr>
        <p:txBody>
          <a:bodyPr>
            <a:normAutofit/>
          </a:bodyPr>
          <a:lstStyle/>
          <a:p>
            <a:br>
              <a:rPr lang="sl-SI" b="1" dirty="0"/>
            </a:br>
            <a:r>
              <a:rPr lang="sl-SI" b="1" dirty="0"/>
              <a:t>COBISS+</a:t>
            </a:r>
            <a:br>
              <a:rPr lang="sl-SI" b="1" dirty="0"/>
            </a:br>
            <a:r>
              <a:rPr lang="sl-SI" sz="2700" b="1" dirty="0"/>
              <a:t>SMERNICE ZA ISKANJE</a:t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166360"/>
            <a:ext cx="9144000" cy="91440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539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06245" y="717755"/>
            <a:ext cx="10078065" cy="1189300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preveriti dostopnost izbranega naslova oz. ali si lahko gradivo izposodimo?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Izberete naslov in tako pridobite informacijo o knjižnici, ki izbrano delo hrani oz. omogoča dostop.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2" y="2094270"/>
            <a:ext cx="7518398" cy="4229099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</p:spTree>
    <p:extLst>
      <p:ext uri="{BB962C8B-B14F-4D97-AF65-F5344CB8AC3E}">
        <p14:creationId xmlns:p14="http://schemas.microsoft.com/office/powerpoint/2010/main" val="253353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6" y="1582993"/>
            <a:ext cx="9085006" cy="4447253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4" name="Puščica gor 3"/>
          <p:cNvSpPr/>
          <p:nvPr/>
        </p:nvSpPr>
        <p:spPr>
          <a:xfrm>
            <a:off x="3972233" y="5161935"/>
            <a:ext cx="45719" cy="3539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855406" y="816077"/>
            <a:ext cx="82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Nato izberete knjižnico in ugotovite, če je gradivo prosto za izposojo.</a:t>
            </a:r>
          </a:p>
        </p:txBody>
      </p:sp>
    </p:spTree>
    <p:extLst>
      <p:ext uri="{BB962C8B-B14F-4D97-AF65-F5344CB8AC3E}">
        <p14:creationId xmlns:p14="http://schemas.microsoft.com/office/powerpoint/2010/main" val="328104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4" y="1219201"/>
            <a:ext cx="8976851" cy="4895234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1002890" y="707923"/>
            <a:ext cx="801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Gradivo je prosto, </a:t>
            </a:r>
            <a:r>
              <a:rPr lang="pt-BR" dirty="0"/>
              <a:t>rezervirate </a:t>
            </a:r>
            <a:r>
              <a:rPr lang="sl-SI" dirty="0"/>
              <a:t>ga </a:t>
            </a:r>
            <a:r>
              <a:rPr lang="pt-BR" dirty="0"/>
              <a:t>tako, da sledite navodilom (»rezerviraj«).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5171767" y="5456904"/>
            <a:ext cx="4031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 gor 4"/>
          <p:cNvSpPr/>
          <p:nvPr/>
        </p:nvSpPr>
        <p:spPr>
          <a:xfrm>
            <a:off x="8701548" y="5604387"/>
            <a:ext cx="45719" cy="1966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551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5911" y="757084"/>
            <a:ext cx="73254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Pojavi se prijavna stran.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0B2713-AF6C-4A19-A94A-7497F90AB14D}"/>
              </a:ext>
            </a:extLst>
          </p:cNvPr>
          <p:cNvPicPr/>
          <p:nvPr/>
        </p:nvPicPr>
        <p:blipFill rotWithShape="1">
          <a:blip r:embed="rId2"/>
          <a:srcRect l="49934" t="11168" r="-695" b="10070"/>
          <a:stretch/>
        </p:blipFill>
        <p:spPr bwMode="auto">
          <a:xfrm>
            <a:off x="1524000" y="1302326"/>
            <a:ext cx="9190182" cy="4479637"/>
          </a:xfrm>
          <a:prstGeom prst="rect">
            <a:avLst/>
          </a:prstGeom>
          <a:ln w="82550">
            <a:solidFill>
              <a:srgbClr val="006A8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31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01212" y="757084"/>
            <a:ext cx="9861755" cy="6032805"/>
          </a:xfrm>
          <a:prstGeom prst="rect">
            <a:avLst/>
          </a:prstGeom>
          <a:ln w="63500">
            <a:solidFill>
              <a:srgbClr val="006A8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2438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kliku na ikono Moj profil, vpišite podatke.</a:t>
            </a:r>
          </a:p>
          <a:p>
            <a:pPr indent="452438"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2438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Najprej izberete Miklošičevo knjižnico – FPNM (akronim PEFMB).</a:t>
            </a:r>
          </a:p>
          <a:p>
            <a:pPr indent="452438"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Vpišite številko knjižnične izkaznice ali ID študenta in geslo, ki ste ga določili ob vpisu v knjižnico (obrazec Vpisnica, Geslo za Moj profil (COBISS+)).</a:t>
            </a:r>
          </a:p>
          <a:p>
            <a:pPr marL="452438"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v svojem profilu še nimate knjižnice, jo dodate s klikom na ikono </a:t>
            </a:r>
            <a:r>
              <a:rPr lang="pt-BR" sz="2400" dirty="0"/>
              <a:t>»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Dodaj knjižnico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«. Poiščite in izberite Miklošičevo knjižnico – FPNM (akronim PEFMB).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sna puščica 4"/>
          <p:cNvSpPr/>
          <p:nvPr/>
        </p:nvSpPr>
        <p:spPr>
          <a:xfrm>
            <a:off x="3146323" y="2880852"/>
            <a:ext cx="589935" cy="78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510F913-48A0-4D6C-AF0D-477088A35833}"/>
              </a:ext>
            </a:extLst>
          </p:cNvPr>
          <p:cNvPicPr/>
          <p:nvPr/>
        </p:nvPicPr>
        <p:blipFill rotWithShape="1">
          <a:blip r:embed="rId2"/>
          <a:srcRect l="50178" t="10282" r="-1" b="4798"/>
          <a:stretch/>
        </p:blipFill>
        <p:spPr bwMode="auto">
          <a:xfrm>
            <a:off x="1690255" y="1173018"/>
            <a:ext cx="8885381" cy="4359563"/>
          </a:xfrm>
          <a:prstGeom prst="rect">
            <a:avLst/>
          </a:prstGeom>
          <a:ln w="82550">
            <a:solidFill>
              <a:srgbClr val="006A8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6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47018" y="609600"/>
            <a:ext cx="9379975" cy="5932521"/>
          </a:xfrm>
          <a:prstGeom prst="rect">
            <a:avLst/>
          </a:prstGeom>
          <a:ln w="63500">
            <a:solidFill>
              <a:srgbClr val="006A8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354013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prijavi v Moj profil lahko izvedete:</a:t>
            </a:r>
          </a:p>
          <a:p>
            <a:pPr marL="717550" lvl="0" indent="-363538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17550" algn="l"/>
              </a:tabLs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 rezerviranega gradiva in preklic rezervacije. Po prejetju obvestila o rezerviranem gradivu le-to čaka na prevzem v knjižnici največ 3 delovne dni. Rezervirano gradivo, ki je bilo izposojeno, čaka največ 7 delovnih dni;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 izposojenega gradiva;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podaljševanje roka izposoje;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 neporavnanih obveznosti do knjižnice;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spreminjanja nastavitev za elektronsko obveščanje;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spreminjanja gesla;</a:t>
            </a:r>
          </a:p>
          <a:p>
            <a:pPr marL="354013" lvl="0" indent="35401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plačevanje terjatev z e-UJP;</a:t>
            </a:r>
          </a:p>
          <a:p>
            <a:pPr marL="354013" lvl="0" indent="3540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spletni vpis v Miklošičevo knjižnico </a:t>
            </a:r>
            <a:r>
              <a:rPr lang="sl-SI" sz="2400" dirty="0">
                <a:latin typeface="+mn-lt"/>
              </a:rPr>
              <a:t>–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FPNM.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7083" y="707923"/>
            <a:ext cx="101173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 navodila v zvezi z iskanjem in uporabo Mojega profila najdete na aktivni povezavi » </a:t>
            </a:r>
            <a:r>
              <a:rPr lang="sl-SI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Več …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01FBE7-E1DA-4C68-839E-6F86E233263C}"/>
              </a:ext>
            </a:extLst>
          </p:cNvPr>
          <p:cNvPicPr/>
          <p:nvPr/>
        </p:nvPicPr>
        <p:blipFill rotWithShape="1">
          <a:blip r:embed="rId2"/>
          <a:srcRect l="49807" t="10663" b="3656"/>
          <a:stretch/>
        </p:blipFill>
        <p:spPr bwMode="auto">
          <a:xfrm>
            <a:off x="1219200" y="1620202"/>
            <a:ext cx="9522691" cy="4143289"/>
          </a:xfrm>
          <a:prstGeom prst="rect">
            <a:avLst/>
          </a:prstGeom>
          <a:ln w="82550">
            <a:solidFill>
              <a:srgbClr val="006A8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D05169C-13E0-4AD4-A9F8-120A69A5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07" y="3088079"/>
            <a:ext cx="32311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33" y="1356852"/>
            <a:ext cx="9271818" cy="4994172"/>
          </a:xfrm>
          <a:prstGeom prst="rect">
            <a:avLst/>
          </a:prstGeom>
          <a:ln w="635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1052052" y="393289"/>
            <a:ext cx="8337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dirty="0"/>
              <a:t> </a:t>
            </a:r>
            <a:r>
              <a:rPr lang="sl-SI" dirty="0">
                <a:hlinkClick r:id="rId3"/>
              </a:rPr>
              <a:t>https://plus.cobiss.net/cobiss/si/sl/help#cobiss-info</a:t>
            </a:r>
            <a:r>
              <a:rPr lang="sl-S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879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54" y="1868130"/>
            <a:ext cx="8259097" cy="4473676"/>
          </a:xfrm>
          <a:prstGeom prst="rect">
            <a:avLst/>
          </a:prstGeom>
          <a:ln w="41275">
            <a:solidFill>
              <a:srgbClr val="006A8E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727587" y="1103812"/>
            <a:ext cx="882936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dirty="0"/>
              <a:t>Na spletni strani </a:t>
            </a:r>
            <a:r>
              <a:rPr lang="pl-PL" dirty="0">
                <a:hlinkClick r:id="rId3"/>
              </a:rPr>
              <a:t>https://www.cobiss.si/</a:t>
            </a:r>
            <a:r>
              <a:rPr lang="pl-PL" dirty="0"/>
              <a:t> izberemo COBISS+ iskanje gradiva.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933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99768" y="639097"/>
            <a:ext cx="794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Na strani spodaj priporočamo izbirni način iskanja.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79" y="1533832"/>
            <a:ext cx="8318933" cy="4679400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5" name="Puščica dol 4"/>
          <p:cNvSpPr/>
          <p:nvPr/>
        </p:nvSpPr>
        <p:spPr>
          <a:xfrm>
            <a:off x="7502013" y="2674374"/>
            <a:ext cx="45719" cy="255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3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34065" y="855406"/>
            <a:ext cx="619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Izbirni način iskanja.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31" y="1465022"/>
            <a:ext cx="8396749" cy="4723171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</p:spTree>
    <p:extLst>
      <p:ext uri="{BB962C8B-B14F-4D97-AF65-F5344CB8AC3E}">
        <p14:creationId xmlns:p14="http://schemas.microsoft.com/office/powerpoint/2010/main" val="180785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48928" y="825910"/>
            <a:ext cx="857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Vpišete podatke, s katerimi razpolagate, ali uporabite iskanje po ključnih besedah.</a:t>
            </a:r>
          </a:p>
          <a:p>
            <a:r>
              <a:rPr lang="sl-SI" dirty="0"/>
              <a:t>Možne so poljubne nastavitve iskalnih polj.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46" y="1627714"/>
            <a:ext cx="8485238" cy="4772946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4" name="Puščica dol 3"/>
          <p:cNvSpPr/>
          <p:nvPr/>
        </p:nvSpPr>
        <p:spPr>
          <a:xfrm>
            <a:off x="5102942" y="2851355"/>
            <a:ext cx="173538" cy="294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926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38865" y="727587"/>
            <a:ext cx="9694606" cy="5324535"/>
          </a:xfrm>
          <a:prstGeom prst="rect">
            <a:avLst/>
          </a:prstGeom>
          <a:ln w="63500">
            <a:solidFill>
              <a:srgbClr val="006A8E"/>
            </a:solidFill>
          </a:ln>
        </p:spPr>
        <p:txBody>
          <a:bodyPr wrap="square">
            <a:spAutoFit/>
          </a:bodyPr>
          <a:lstStyle/>
          <a:p>
            <a:endParaRPr lang="sl-SI" sz="2000" b="1" dirty="0"/>
          </a:p>
          <a:p>
            <a:endParaRPr lang="sl-SI" sz="2000" b="1" dirty="0"/>
          </a:p>
          <a:p>
            <a:pPr indent="354013"/>
            <a:r>
              <a:rPr lang="sl-SI" sz="2400" b="1" dirty="0"/>
              <a:t>Iskanje s ključnimi besedami</a:t>
            </a:r>
          </a:p>
          <a:p>
            <a:pPr indent="354013"/>
            <a:endParaRPr lang="sl-SI" sz="2400" b="1" dirty="0"/>
          </a:p>
          <a:p>
            <a:pPr marL="354013"/>
            <a:r>
              <a:rPr lang="sl-SI" sz="2400" dirty="0"/>
              <a:t>Kadar za iskanje uporabimo ključne besede, jih zmeraj krajšamo z zvezdico*. Iskalnik uporabi za iskanje obliko besede, kot jo navedemo v iskalnem polju. Posebej pazimo na pravopis in ne delamo tipkarskih napak.</a:t>
            </a:r>
          </a:p>
          <a:p>
            <a:pPr indent="354013"/>
            <a:endParaRPr lang="sl-SI" sz="2400" dirty="0"/>
          </a:p>
          <a:p>
            <a:pPr indent="354013"/>
            <a:r>
              <a:rPr lang="sl-SI" sz="2400" b="1" dirty="0"/>
              <a:t>Primer iskanja po ključnih besedah</a:t>
            </a:r>
          </a:p>
          <a:p>
            <a:pPr indent="354013"/>
            <a:endParaRPr lang="sl-SI" sz="2400" b="1" dirty="0"/>
          </a:p>
          <a:p>
            <a:pPr marL="354013"/>
            <a:r>
              <a:rPr lang="sl-SI" sz="2400" dirty="0"/>
              <a:t>Vpisali smo: učitelji družboslovje osnovne šole. </a:t>
            </a:r>
          </a:p>
          <a:p>
            <a:pPr marL="354013"/>
            <a:r>
              <a:rPr lang="sl-SI" sz="2400" u="sng" dirty="0"/>
              <a:t>Krajšanja z zvezdico* nismo uporabili.</a:t>
            </a:r>
          </a:p>
          <a:p>
            <a:endParaRPr lang="sl-SI" u="sng" dirty="0"/>
          </a:p>
          <a:p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108552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4" y="1272049"/>
            <a:ext cx="9045676" cy="4911212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865239" y="757084"/>
            <a:ext cx="67076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 iskanja: 33 naslovov.</a:t>
            </a:r>
          </a:p>
        </p:txBody>
      </p:sp>
      <p:sp>
        <p:nvSpPr>
          <p:cNvPr id="4" name="Leva puščica 3"/>
          <p:cNvSpPr/>
          <p:nvPr/>
        </p:nvSpPr>
        <p:spPr>
          <a:xfrm>
            <a:off x="5712542" y="4021394"/>
            <a:ext cx="20647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58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84671" y="776748"/>
            <a:ext cx="9026013" cy="4832092"/>
          </a:xfrm>
          <a:prstGeom prst="rect">
            <a:avLst/>
          </a:prstGeom>
          <a:ln w="63500">
            <a:solidFill>
              <a:srgbClr val="006A8E"/>
            </a:solidFill>
          </a:ln>
        </p:spPr>
        <p:txBody>
          <a:bodyPr wrap="square">
            <a:spAutoFit/>
          </a:bodyPr>
          <a:lstStyle/>
          <a:p>
            <a:pPr indent="265113"/>
            <a:endParaRPr lang="sl-SI" dirty="0"/>
          </a:p>
          <a:p>
            <a:pPr marL="265113"/>
            <a:r>
              <a:rPr lang="sl-SI" sz="2400" dirty="0"/>
              <a:t>Na levi strani lahko vidite, da so rezultati že razvrščeni po skupinah.</a:t>
            </a:r>
          </a:p>
          <a:p>
            <a:pPr marL="265113"/>
            <a:endParaRPr lang="sl-SI" sz="2400" dirty="0"/>
          </a:p>
          <a:p>
            <a:pPr indent="265113"/>
            <a:r>
              <a:rPr lang="sl-SI" sz="2400" dirty="0"/>
              <a:t>Na primer:</a:t>
            </a:r>
          </a:p>
          <a:p>
            <a:pPr marL="285750" indent="431800"/>
            <a:endParaRPr lang="sl-SI" sz="800" dirty="0"/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vrsta vsebine,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vrsta gradiva,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tipologija dokumentov,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jezik,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ciljna skupina,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avtor,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leto izdaje,</a:t>
            </a:r>
          </a:p>
          <a:p>
            <a:pPr marL="285750" indent="431800">
              <a:buFont typeface="Arial" panose="020B0604020202020204" pitchFamily="34" charset="0"/>
              <a:buChar char="•"/>
            </a:pPr>
            <a:r>
              <a:rPr lang="sl-SI" sz="2400" dirty="0"/>
              <a:t>predmet.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486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83225" y="816077"/>
            <a:ext cx="970443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iskanja po ključnih besedah, ki smo jih krajšali z zvezdico (učitelj*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družboslov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šol*).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Dobili smo 52 naslovov. Veliko več.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39" y="1745441"/>
            <a:ext cx="8268930" cy="4651273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4" name="Puščica gor 3"/>
          <p:cNvSpPr/>
          <p:nvPr/>
        </p:nvSpPr>
        <p:spPr>
          <a:xfrm>
            <a:off x="6046838" y="5732206"/>
            <a:ext cx="45719" cy="2163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0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454</Words>
  <Application>Microsoft Office PowerPoint</Application>
  <PresentationFormat>Širokozaslonsko</PresentationFormat>
  <Paragraphs>59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Officeova tema</vt:lpstr>
      <vt:lpstr> COBISS+ SMERNICE ZA ISKANJE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UM FF Miklošičeva knjižnica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COBISS+ SMERNICE ZA ISKANJE</dc:title>
  <dc:creator>Urška Zupan</dc:creator>
  <cp:lastModifiedBy>Urška Zupan</cp:lastModifiedBy>
  <cp:revision>24</cp:revision>
  <dcterms:created xsi:type="dcterms:W3CDTF">2020-09-24T08:07:58Z</dcterms:created>
  <dcterms:modified xsi:type="dcterms:W3CDTF">2025-09-26T08:02:37Z</dcterms:modified>
</cp:coreProperties>
</file>