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573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26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463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555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821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375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016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635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174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32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51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D375-1213-4040-B12A-A6A7184E0503}" type="datetimeFigureOut">
              <a:rPr lang="sl-SI" smtClean="0"/>
              <a:t>26. 09. 2025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6CCF-E577-42BC-8BAF-7A1C46482D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754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km.um.si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m.um.si/oddaljen-dostop-do-e-virov" TargetMode="External"/><Relationship Id="rId2" Type="http://schemas.openxmlformats.org/officeDocument/2006/relationships/hyperlink" Target="mailto:ukm.0099999@libroam.s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73525" y="914400"/>
            <a:ext cx="8994475" cy="4899804"/>
          </a:xfrm>
          <a:ln w="165100">
            <a:solidFill>
              <a:srgbClr val="006A8E"/>
            </a:solidFill>
          </a:ln>
        </p:spPr>
        <p:txBody>
          <a:bodyPr>
            <a:normAutofit fontScale="90000"/>
          </a:bodyPr>
          <a:lstStyle/>
          <a:p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r>
              <a:rPr lang="sl-SI" b="1" dirty="0"/>
              <a:t>ELEKTRONSKI VIRI</a:t>
            </a:r>
            <a:br>
              <a:rPr lang="sl-SI" b="1" dirty="0"/>
            </a:br>
            <a:r>
              <a:rPr lang="sl-SI" b="1" dirty="0"/>
              <a:t> </a:t>
            </a:r>
            <a:r>
              <a:rPr lang="sl-SI" sz="3000" b="1" dirty="0"/>
              <a:t>(BAZE PODATKOV S POLNIMI BESEDILI)</a:t>
            </a:r>
            <a:br>
              <a:rPr lang="sl-SI" b="1" dirty="0"/>
            </a:br>
            <a:br>
              <a:rPr lang="sl-SI" b="1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5653548"/>
            <a:ext cx="9144000" cy="894736"/>
          </a:xfrm>
        </p:spPr>
        <p:txBody>
          <a:bodyPr>
            <a:normAutofit/>
          </a:bodyPr>
          <a:lstStyle/>
          <a:p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1418124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061884" y="894735"/>
            <a:ext cx="80821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Uporabnikom predlagamo izbiro naprednega iskanja (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67C7933-378C-43CC-8E73-048F1D0CBC63}"/>
              </a:ext>
            </a:extLst>
          </p:cNvPr>
          <p:cNvPicPr/>
          <p:nvPr/>
        </p:nvPicPr>
        <p:blipFill rotWithShape="1">
          <a:blip r:embed="rId2"/>
          <a:srcRect l="50236" r="600"/>
          <a:stretch/>
        </p:blipFill>
        <p:spPr bwMode="auto">
          <a:xfrm>
            <a:off x="1720646" y="1631295"/>
            <a:ext cx="8082116" cy="4331970"/>
          </a:xfrm>
          <a:prstGeom prst="rect">
            <a:avLst/>
          </a:prstGeom>
          <a:ln w="82550">
            <a:solidFill>
              <a:srgbClr val="006A8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BC5BF5E-FE15-4B6C-BBFE-41E23FF30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228" y="3397045"/>
            <a:ext cx="451143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4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347019" y="658761"/>
            <a:ext cx="7796981" cy="1733167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marL="452438" indent="-18732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Pregledamo stran, aktivna polja in vpišemo podatke za iskanje.</a:t>
            </a:r>
          </a:p>
          <a:p>
            <a:pPr marL="452438" indent="-1873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Pazimo na pravopis. </a:t>
            </a:r>
          </a:p>
          <a:p>
            <a:pPr marL="452438" indent="-1873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Ključne besede vpisujemo v angleškem jeziku. </a:t>
            </a:r>
          </a:p>
          <a:p>
            <a:pPr marL="265113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Navodila za iskanje najdete na povezavi „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</a:t>
            </a:r>
          </a:p>
          <a:p>
            <a:pPr marL="452438" indent="-1873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678F5ED-C62C-4CF8-8C96-6BF9B956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21" y="2231921"/>
            <a:ext cx="7640424" cy="4289458"/>
          </a:xfrm>
          <a:prstGeom prst="rect">
            <a:avLst/>
          </a:prstGeom>
          <a:ln w="98425">
            <a:solidFill>
              <a:srgbClr val="006A8E"/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4CA04DA-D62F-4A4D-A596-54A1AE5D9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106" y="3500277"/>
            <a:ext cx="652329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9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63561" y="786581"/>
            <a:ext cx="940947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DOSTOP </a:t>
            </a:r>
          </a:p>
          <a:p>
            <a:endParaRPr lang="sl-SI" dirty="0"/>
          </a:p>
          <a:p>
            <a:r>
              <a:rPr lang="sl-SI" dirty="0"/>
              <a:t>Do zbirke elektronskih virov dostopamo preko domače spletne strani UKM </a:t>
            </a:r>
            <a:r>
              <a:rPr lang="sl-SI" dirty="0">
                <a:hlinkClick r:id="rId2"/>
              </a:rPr>
              <a:t>https://ukm.um.si/</a:t>
            </a:r>
            <a:r>
              <a:rPr lang="sl-SI" dirty="0"/>
              <a:t>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52483"/>
            <a:ext cx="7590504" cy="4269658"/>
          </a:xfrm>
          <a:prstGeom prst="rect">
            <a:avLst/>
          </a:prstGeom>
          <a:ln w="63500">
            <a:solidFill>
              <a:srgbClr val="006A8E"/>
            </a:solidFill>
          </a:ln>
        </p:spPr>
      </p:pic>
    </p:spTree>
    <p:extLst>
      <p:ext uri="{BB962C8B-B14F-4D97-AF65-F5344CB8AC3E}">
        <p14:creationId xmlns:p14="http://schemas.microsoft.com/office/powerpoint/2010/main" val="89950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45573" y="796413"/>
            <a:ext cx="975469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Na zavihku ZBIRKE izberemo ELEKTRONSKI VIRI.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16" y="1457631"/>
            <a:ext cx="9223751" cy="5061155"/>
          </a:xfrm>
          <a:prstGeom prst="rect">
            <a:avLst/>
          </a:prstGeom>
          <a:ln w="6350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Desna puščica 6"/>
          <p:cNvSpPr/>
          <p:nvPr/>
        </p:nvSpPr>
        <p:spPr>
          <a:xfrm>
            <a:off x="5840361" y="1956619"/>
            <a:ext cx="491613" cy="167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Leva puščica 8"/>
          <p:cNvSpPr/>
          <p:nvPr/>
        </p:nvSpPr>
        <p:spPr>
          <a:xfrm>
            <a:off x="7325033" y="2664542"/>
            <a:ext cx="501445" cy="117987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2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06013" y="550607"/>
            <a:ext cx="889819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uvodni strani najdemo navodila, kako dostopati Z ODDALJENIH LOKACIJ. S klikom na besedilo „z </a:t>
            </a:r>
            <a:r>
              <a:rPr lang="sl-SI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oddaljenih lokacij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“, se odprejo navodila za prijavo.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15" y="1391264"/>
            <a:ext cx="9011265" cy="4866967"/>
          </a:xfrm>
          <a:prstGeom prst="rect">
            <a:avLst/>
          </a:prstGeom>
          <a:ln w="6350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Leva puščica 4"/>
          <p:cNvSpPr/>
          <p:nvPr/>
        </p:nvSpPr>
        <p:spPr>
          <a:xfrm>
            <a:off x="8337753" y="3588775"/>
            <a:ext cx="678426" cy="1179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481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63560" y="894735"/>
            <a:ext cx="93996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20222E"/>
                </a:solidFill>
              </a:rPr>
              <a:t>Prijavo izvedete na sledeči način.</a:t>
            </a:r>
          </a:p>
          <a:p>
            <a:endParaRPr lang="sl-SI" dirty="0">
              <a:solidFill>
                <a:srgbClr val="20222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0222E"/>
                </a:solidFill>
              </a:rPr>
              <a:t>Uporabniško ime: </a:t>
            </a:r>
            <a:r>
              <a:rPr lang="sl-SI" dirty="0">
                <a:solidFill>
                  <a:srgbClr val="20222E"/>
                </a:solidFill>
                <a:hlinkClick r:id="rId2"/>
              </a:rPr>
              <a:t>ukm.0099999@libroam.si</a:t>
            </a:r>
            <a:endParaRPr lang="sl-SI" dirty="0">
              <a:solidFill>
                <a:srgbClr val="20222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0222E"/>
                </a:solidFill>
              </a:rPr>
              <a:t>Geslo: </a:t>
            </a:r>
            <a:r>
              <a:rPr lang="sl-SI" dirty="0" err="1">
                <a:solidFill>
                  <a:srgbClr val="20222E"/>
                </a:solidFill>
              </a:rPr>
              <a:t>xxxxxx</a:t>
            </a:r>
            <a:endParaRPr lang="sl-SI" dirty="0">
              <a:solidFill>
                <a:srgbClr val="20222E"/>
              </a:solidFill>
            </a:endParaRPr>
          </a:p>
          <a:p>
            <a:br>
              <a:rPr lang="sl-SI" dirty="0">
                <a:solidFill>
                  <a:srgbClr val="20222E"/>
                </a:solidFill>
              </a:rPr>
            </a:br>
            <a:r>
              <a:rPr lang="sl-SI" dirty="0">
                <a:solidFill>
                  <a:srgbClr val="20222E"/>
                </a:solidFill>
              </a:rPr>
              <a:t>Številka v uporabniškem imenu je številka knjižnične izkaznice.</a:t>
            </a:r>
            <a:br>
              <a:rPr lang="sl-SI" dirty="0">
                <a:solidFill>
                  <a:srgbClr val="20222E"/>
                </a:solidFill>
              </a:rPr>
            </a:br>
            <a:r>
              <a:rPr lang="sl-SI" dirty="0">
                <a:solidFill>
                  <a:srgbClr val="20222E"/>
                </a:solidFill>
              </a:rPr>
              <a:t>(če je npr. št. knjižnične izkaznice 99999 se predhodno vpišejo ničle do sedemmestnega števila).</a:t>
            </a:r>
          </a:p>
          <a:p>
            <a:br>
              <a:rPr lang="sl-SI" dirty="0">
                <a:solidFill>
                  <a:srgbClr val="20222E"/>
                </a:solidFill>
              </a:rPr>
            </a:br>
            <a:r>
              <a:rPr lang="sl-SI" dirty="0">
                <a:solidFill>
                  <a:srgbClr val="20222E"/>
                </a:solidFill>
              </a:rPr>
              <a:t>Kot geslo vnesete izbrano geslo za uporabo storitev Moj profil ali </a:t>
            </a:r>
            <a:r>
              <a:rPr lang="sl-SI" dirty="0" err="1">
                <a:solidFill>
                  <a:srgbClr val="20222E"/>
                </a:solidFill>
              </a:rPr>
              <a:t>Libroam</a:t>
            </a:r>
            <a:r>
              <a:rPr lang="sl-SI" dirty="0">
                <a:solidFill>
                  <a:srgbClr val="20222E"/>
                </a:solidFill>
              </a:rPr>
              <a:t>. Pazite na pravilen vnos velikih in malih črk.</a:t>
            </a:r>
          </a:p>
          <a:p>
            <a:br>
              <a:rPr lang="sl-SI" dirty="0"/>
            </a:br>
            <a:r>
              <a:rPr lang="sl-SI" b="0" i="0" dirty="0">
                <a:solidFill>
                  <a:srgbClr val="20222E"/>
                </a:solidFill>
                <a:effectLst/>
              </a:rPr>
              <a:t>Pogoji za oddaljen dostop:</a:t>
            </a:r>
            <a:br>
              <a:rPr lang="sl-SI" dirty="0"/>
            </a:br>
            <a:r>
              <a:rPr lang="sl-SI" b="0" i="0" dirty="0">
                <a:solidFill>
                  <a:srgbClr val="20222E"/>
                </a:solidFill>
                <a:effectLst/>
              </a:rPr>
              <a:t>- veljaven status študenta Univerze v Mariboru ali zaposlenega na Univerzi v Mariboru,</a:t>
            </a:r>
            <a:br>
              <a:rPr lang="sl-SI" dirty="0"/>
            </a:br>
            <a:r>
              <a:rPr lang="sl-SI" b="0" i="0" dirty="0">
                <a:solidFill>
                  <a:srgbClr val="20222E"/>
                </a:solidFill>
                <a:effectLst/>
              </a:rPr>
              <a:t>- veljavno (podaljšano) članstvo v knjižnici,</a:t>
            </a:r>
            <a:br>
              <a:rPr lang="sl-SI" dirty="0"/>
            </a:br>
            <a:r>
              <a:rPr lang="sl-SI" b="0" i="0" dirty="0">
                <a:solidFill>
                  <a:srgbClr val="20222E"/>
                </a:solidFill>
                <a:effectLst/>
              </a:rPr>
              <a:t>- izbrano osebno geslo za uporabo storitev Moj profil ali </a:t>
            </a:r>
            <a:r>
              <a:rPr lang="sl-SI" b="0" i="0" dirty="0" err="1">
                <a:solidFill>
                  <a:srgbClr val="20222E"/>
                </a:solidFill>
                <a:effectLst/>
              </a:rPr>
              <a:t>Libroam</a:t>
            </a:r>
            <a:r>
              <a:rPr lang="sl-SI" b="0" i="0" dirty="0">
                <a:solidFill>
                  <a:srgbClr val="20222E"/>
                </a:solidFill>
                <a:effectLst/>
              </a:rPr>
              <a:t>,</a:t>
            </a:r>
            <a:br>
              <a:rPr lang="sl-SI" dirty="0"/>
            </a:br>
            <a:r>
              <a:rPr lang="sl-SI" b="0" i="0" dirty="0">
                <a:solidFill>
                  <a:srgbClr val="20222E"/>
                </a:solidFill>
                <a:effectLst/>
              </a:rPr>
              <a:t>- brez dolgov,</a:t>
            </a:r>
            <a:br>
              <a:rPr lang="sl-SI" dirty="0"/>
            </a:br>
            <a:r>
              <a:rPr lang="sl-SI" b="0" i="0" dirty="0">
                <a:solidFill>
                  <a:srgbClr val="20222E"/>
                </a:solidFill>
                <a:effectLst/>
              </a:rPr>
              <a:t>- ni kršitev pravil, ki veljajo v omrežju </a:t>
            </a:r>
            <a:r>
              <a:rPr lang="sl-SI" b="0" i="0" dirty="0" err="1">
                <a:solidFill>
                  <a:srgbClr val="20222E"/>
                </a:solidFill>
                <a:effectLst/>
              </a:rPr>
              <a:t>Eduroam</a:t>
            </a:r>
            <a:r>
              <a:rPr lang="sl-SI" b="0" i="0" dirty="0">
                <a:solidFill>
                  <a:srgbClr val="20222E"/>
                </a:solidFill>
                <a:effectLst/>
              </a:rPr>
              <a:t>/</a:t>
            </a:r>
            <a:r>
              <a:rPr lang="sl-SI" b="0" i="0" dirty="0" err="1">
                <a:solidFill>
                  <a:srgbClr val="20222E"/>
                </a:solidFill>
                <a:effectLst/>
              </a:rPr>
              <a:t>Libroam</a:t>
            </a:r>
            <a:r>
              <a:rPr lang="sl-SI" b="0" i="0" dirty="0">
                <a:solidFill>
                  <a:srgbClr val="20222E"/>
                </a:solidFill>
                <a:effectLst/>
              </a:rPr>
              <a:t>.</a:t>
            </a:r>
            <a:endParaRPr lang="sl-SI" dirty="0">
              <a:solidFill>
                <a:srgbClr val="20222E"/>
              </a:solidFill>
            </a:endParaRPr>
          </a:p>
          <a:p>
            <a:endParaRPr lang="sl-SI" dirty="0">
              <a:solidFill>
                <a:srgbClr val="20222E"/>
              </a:solidFill>
            </a:endParaRPr>
          </a:p>
          <a:p>
            <a:r>
              <a:rPr lang="sl-SI" dirty="0"/>
              <a:t>(</a:t>
            </a:r>
            <a:r>
              <a:rPr lang="sl-SI" dirty="0">
                <a:hlinkClick r:id="rId3"/>
              </a:rPr>
              <a:t>https://ukm.um.si/oddaljen-dostop-do-e-virov</a:t>
            </a:r>
            <a:r>
              <a:rPr lang="sl-SI" dirty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287329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10" y="1017637"/>
            <a:ext cx="8868697" cy="4988642"/>
          </a:xfrm>
          <a:prstGeom prst="rect">
            <a:avLst/>
          </a:prstGeom>
          <a:ln w="63500"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Leva puščica 2"/>
          <p:cNvSpPr/>
          <p:nvPr/>
        </p:nvSpPr>
        <p:spPr>
          <a:xfrm>
            <a:off x="7197212" y="3185652"/>
            <a:ext cx="1042220" cy="247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253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17755" y="678427"/>
            <a:ext cx="9222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indent="-717550" defTabSz="895350"/>
            <a:r>
              <a:rPr lang="sl-SI" dirty="0"/>
              <a:t>              Ko se z drsnikom pomaknemo po strani navzdol, vidimo seznam elektronski virov.                         Izberemo bazo podatkov in se prijavimo na zgoraj navedeni način.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32" y="1589487"/>
            <a:ext cx="8487375" cy="4774148"/>
          </a:xfrm>
          <a:prstGeom prst="rect">
            <a:avLst/>
          </a:prstGeom>
          <a:ln w="63500">
            <a:solidFill>
              <a:srgbClr val="006A8E"/>
            </a:solidFill>
          </a:ln>
        </p:spPr>
      </p:pic>
    </p:spTree>
    <p:extLst>
      <p:ext uri="{BB962C8B-B14F-4D97-AF65-F5344CB8AC3E}">
        <p14:creationId xmlns:p14="http://schemas.microsoft.com/office/powerpoint/2010/main" val="37029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36" y="1592826"/>
            <a:ext cx="8221951" cy="4624848"/>
          </a:xfrm>
          <a:prstGeom prst="rect">
            <a:avLst/>
          </a:prstGeom>
          <a:ln w="63500">
            <a:solidFill>
              <a:srgbClr val="006A8E"/>
            </a:solidFill>
          </a:ln>
        </p:spPr>
      </p:pic>
      <p:sp>
        <p:nvSpPr>
          <p:cNvPr id="3" name="Pravokotnik 2"/>
          <p:cNvSpPr/>
          <p:nvPr/>
        </p:nvSpPr>
        <p:spPr>
          <a:xfrm>
            <a:off x="717755" y="953729"/>
            <a:ext cx="670203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Primer iskanja: JSTOR</a:t>
            </a:r>
          </a:p>
        </p:txBody>
      </p:sp>
      <p:sp>
        <p:nvSpPr>
          <p:cNvPr id="4" name="Desna puščica 3"/>
          <p:cNvSpPr/>
          <p:nvPr/>
        </p:nvSpPr>
        <p:spPr>
          <a:xfrm>
            <a:off x="4572000" y="2949676"/>
            <a:ext cx="540774" cy="167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279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25909" y="766917"/>
            <a:ext cx="9202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                       Po prijavi z uporabniškim imenom in geslom se odpre začetna stran iskalnika.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15E07B-8674-4F57-B61B-F69FE6DFC7CA}"/>
              </a:ext>
            </a:extLst>
          </p:cNvPr>
          <p:cNvPicPr/>
          <p:nvPr/>
        </p:nvPicPr>
        <p:blipFill rotWithShape="1">
          <a:blip r:embed="rId2"/>
          <a:srcRect l="50236" r="600"/>
          <a:stretch/>
        </p:blipFill>
        <p:spPr bwMode="auto">
          <a:xfrm>
            <a:off x="2137326" y="1572309"/>
            <a:ext cx="7572375" cy="4331970"/>
          </a:xfrm>
          <a:prstGeom prst="rect">
            <a:avLst/>
          </a:prstGeom>
          <a:ln w="82550">
            <a:solidFill>
              <a:srgbClr val="006A8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6675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310</Words>
  <Application>Microsoft Office PowerPoint</Application>
  <PresentationFormat>Širokozaslonsko</PresentationFormat>
  <Paragraphs>24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            ELEKTRONSKI VIRI  (BAZE PODATKOV S POLNIMI BESEDILI)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UM FF Miklošičeva knjižnica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ISKANJE PO BAZAH PODATKOV S POLNIMI BESEDILI (ELEKTRONSKI VIRI)</dc:title>
  <dc:creator>Urška Zupan</dc:creator>
  <cp:lastModifiedBy>Urška Zupan</cp:lastModifiedBy>
  <cp:revision>17</cp:revision>
  <dcterms:created xsi:type="dcterms:W3CDTF">2020-09-25T08:24:43Z</dcterms:created>
  <dcterms:modified xsi:type="dcterms:W3CDTF">2025-09-26T07:59:47Z</dcterms:modified>
</cp:coreProperties>
</file>