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797675" cy="9926638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A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0093" autoAdjust="0"/>
  </p:normalViewPr>
  <p:slideViewPr>
    <p:cSldViewPr snapToGrid="0">
      <p:cViewPr varScale="1">
        <p:scale>
          <a:sx n="99" d="100"/>
          <a:sy n="99" d="100"/>
        </p:scale>
        <p:origin x="89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5BA0B-DFE4-4A74-9A72-AAD5E3F5CCC8}" type="datetimeFigureOut">
              <a:rPr lang="sl-SI" smtClean="0"/>
              <a:t>18. 09. 2025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86192-7FB3-4D20-AED0-2AF658751B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1990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5BA0B-DFE4-4A74-9A72-AAD5E3F5CCC8}" type="datetimeFigureOut">
              <a:rPr lang="sl-SI" smtClean="0"/>
              <a:t>18. 09. 2025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86192-7FB3-4D20-AED0-2AF658751B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59041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5BA0B-DFE4-4A74-9A72-AAD5E3F5CCC8}" type="datetimeFigureOut">
              <a:rPr lang="sl-SI" smtClean="0"/>
              <a:t>18. 09. 2025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86192-7FB3-4D20-AED0-2AF658751B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62105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5BA0B-DFE4-4A74-9A72-AAD5E3F5CCC8}" type="datetimeFigureOut">
              <a:rPr lang="sl-SI" smtClean="0"/>
              <a:t>18. 09. 2025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86192-7FB3-4D20-AED0-2AF658751B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22045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5BA0B-DFE4-4A74-9A72-AAD5E3F5CCC8}" type="datetimeFigureOut">
              <a:rPr lang="sl-SI" smtClean="0"/>
              <a:t>18. 09. 2025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86192-7FB3-4D20-AED0-2AF658751B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1858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5BA0B-DFE4-4A74-9A72-AAD5E3F5CCC8}" type="datetimeFigureOut">
              <a:rPr lang="sl-SI" smtClean="0"/>
              <a:t>18. 09. 2025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86192-7FB3-4D20-AED0-2AF658751B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6411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5BA0B-DFE4-4A74-9A72-AAD5E3F5CCC8}" type="datetimeFigureOut">
              <a:rPr lang="sl-SI" smtClean="0"/>
              <a:t>18. 09. 2025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86192-7FB3-4D20-AED0-2AF658751B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11893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5BA0B-DFE4-4A74-9A72-AAD5E3F5CCC8}" type="datetimeFigureOut">
              <a:rPr lang="sl-SI" smtClean="0"/>
              <a:t>18. 09. 2025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86192-7FB3-4D20-AED0-2AF658751B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81611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5BA0B-DFE4-4A74-9A72-AAD5E3F5CCC8}" type="datetimeFigureOut">
              <a:rPr lang="sl-SI" smtClean="0"/>
              <a:t>18. 09. 2025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86192-7FB3-4D20-AED0-2AF658751B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5237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5BA0B-DFE4-4A74-9A72-AAD5E3F5CCC8}" type="datetimeFigureOut">
              <a:rPr lang="sl-SI" smtClean="0"/>
              <a:t>18. 09. 2025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86192-7FB3-4D20-AED0-2AF658751B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16836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5BA0B-DFE4-4A74-9A72-AAD5E3F5CCC8}" type="datetimeFigureOut">
              <a:rPr lang="sl-SI" smtClean="0"/>
              <a:t>18. 09. 2025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86192-7FB3-4D20-AED0-2AF658751B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69933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95BA0B-DFE4-4A74-9A72-AAD5E3F5CCC8}" type="datetimeFigureOut">
              <a:rPr lang="sl-SI" smtClean="0"/>
              <a:t>18. 09. 2025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86192-7FB3-4D20-AED0-2AF658751B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59548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ff.um.si/miklosiceva-knjiznica/" TargetMode="External"/><Relationship Id="rId2" Type="http://schemas.openxmlformats.org/officeDocument/2006/relationships/hyperlink" Target="https://ela.cobiss.net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ff.um.si/miklosiceva-knjiznica/uporabne-povezave/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km.um.si/elektronski-viri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knjiznica.mkmb@um.si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knjiznica.mkmb@um.si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oja.um.si/bodoci-studentje/Documents/Cenik_2025-26/UM_Cenik_2025-26_storitve_UKM.pdf" TargetMode="External"/><Relationship Id="rId2" Type="http://schemas.openxmlformats.org/officeDocument/2006/relationships/hyperlink" Target="https://ff.um.si/miklosiceva-knjiznica/izposoja/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moja.um.si/bodoci-studentje/Documents/Cenik_2025-26/UM_Cenik_2025-26_storitve_UKM.pdf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plus.cobiss.net/cobiss/si/sl/user/login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509623"/>
            <a:ext cx="9144000" cy="2251494"/>
          </a:xfrm>
        </p:spPr>
        <p:txBody>
          <a:bodyPr>
            <a:normAutofit/>
          </a:bodyPr>
          <a:lstStyle/>
          <a:p>
            <a:r>
              <a:rPr lang="sl-SI" sz="3600" dirty="0">
                <a:latin typeface="+mn-lt"/>
              </a:rPr>
              <a:t>MIKLOŠIČEVA KNJIŽNICA – FPNM</a:t>
            </a:r>
            <a:br>
              <a:rPr lang="sl-SI" sz="3600" dirty="0">
                <a:latin typeface="+mn-lt"/>
              </a:rPr>
            </a:br>
            <a:r>
              <a:rPr lang="sl-SI" sz="3600" dirty="0">
                <a:latin typeface="+mn-lt"/>
              </a:rPr>
              <a:t>Koroška cesta 160, 2000 Maribor</a:t>
            </a:r>
            <a:br>
              <a:rPr lang="sl-SI" sz="3600" dirty="0">
                <a:latin typeface="+mn-lt"/>
              </a:rPr>
            </a:br>
            <a:r>
              <a:rPr lang="sl-SI" sz="3600" dirty="0">
                <a:latin typeface="+mn-lt"/>
              </a:rPr>
              <a:t>(UM FF, UM PEF, UM FNM)</a:t>
            </a:r>
            <a:br>
              <a:rPr lang="sl-SI" sz="3600" dirty="0"/>
            </a:br>
            <a:endParaRPr lang="sl-SI" sz="360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832638"/>
            <a:ext cx="9144000" cy="1307253"/>
          </a:xfrm>
          <a:ln w="63500">
            <a:solidFill>
              <a:srgbClr val="006A8E"/>
            </a:solidFill>
          </a:ln>
        </p:spPr>
        <p:txBody>
          <a:bodyPr>
            <a:normAutofit fontScale="92500" lnSpcReduction="10000"/>
          </a:bodyPr>
          <a:lstStyle/>
          <a:p>
            <a:endParaRPr lang="sl-SI" b="1" dirty="0"/>
          </a:p>
          <a:p>
            <a:r>
              <a:rPr lang="sl-SI" sz="3200" b="1" dirty="0"/>
              <a:t>OSNOVNE </a:t>
            </a:r>
            <a:r>
              <a:rPr lang="sl-SI" sz="3200" b="1" dirty="0">
                <a:latin typeface="Calibri" panose="020F0502020204030204" pitchFamily="34" charset="0"/>
                <a:cs typeface="Calibri" panose="020F0502020204030204" pitchFamily="34" charset="0"/>
              </a:rPr>
              <a:t>INFORMACIJE</a:t>
            </a:r>
            <a:r>
              <a:rPr lang="sl-SI" sz="3200" b="1" dirty="0"/>
              <a:t> ZA UPORABNIKE</a:t>
            </a:r>
            <a:endParaRPr lang="sl-SI" sz="3200" dirty="0"/>
          </a:p>
          <a:p>
            <a:r>
              <a:rPr lang="sl-SI" dirty="0"/>
              <a:t> </a:t>
            </a:r>
          </a:p>
          <a:p>
            <a:endParaRPr lang="sl-SI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5364" y="561802"/>
            <a:ext cx="1476375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143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498763" y="806336"/>
            <a:ext cx="11061177" cy="4124206"/>
          </a:xfrm>
          <a:prstGeom prst="rect">
            <a:avLst/>
          </a:prstGeom>
          <a:ln w="63500">
            <a:solidFill>
              <a:srgbClr val="006A8E"/>
            </a:solidFill>
          </a:ln>
        </p:spPr>
        <p:txBody>
          <a:bodyPr wrap="square" lIns="360000" rIns="360000">
            <a:spAutoFit/>
          </a:bodyPr>
          <a:lstStyle/>
          <a:p>
            <a:endParaRPr lang="sl-SI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Z </a:t>
            </a:r>
            <a:r>
              <a:rPr lang="sl-SI" b="1" dirty="0">
                <a:latin typeface="Calibri" panose="020F0502020204030204" pitchFamily="34" charset="0"/>
                <a:cs typeface="Calibri" panose="020F0502020204030204" pitchFamily="34" charset="0"/>
              </a:rPr>
              <a:t>mCOBISS.SI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 (Virtualna knjižnica Slovenije na mobilnih napravah) lahko s tablico ali telefonom dostopate do informacij v več kot 400 slovenskih knjižnicah (http://m.cobiss.si/).</a:t>
            </a:r>
          </a:p>
          <a:p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l-SI" b="1" dirty="0">
                <a:latin typeface="Calibri" panose="020F0502020204030204" pitchFamily="34" charset="0"/>
                <a:cs typeface="Calibri" panose="020F0502020204030204" pitchFamily="34" charset="0"/>
              </a:rPr>
              <a:t>COBISS Ela </a:t>
            </a:r>
          </a:p>
          <a:p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Na portalu COBISS Ela lahko brskamo po najnovejših e-knjigah, najbolj branih e-knjigah, knjigah …</a:t>
            </a:r>
          </a:p>
          <a:p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https://ela.cobiss.net/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</a:p>
          <a:p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l-SI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l-SI" b="1" dirty="0"/>
              <a:t>Miklošičeva knjižnica – FPNM</a:t>
            </a:r>
          </a:p>
          <a:p>
            <a:r>
              <a:rPr lang="sl-SI" dirty="0">
                <a:hlinkClick r:id="rId3"/>
              </a:rPr>
              <a:t>https://ff.um.si/miklosiceva-knjiznica/</a:t>
            </a:r>
            <a:r>
              <a:rPr lang="sl-SI" dirty="0"/>
              <a:t> </a:t>
            </a:r>
          </a:p>
          <a:p>
            <a:endParaRPr lang="sl-SI" sz="800" dirty="0"/>
          </a:p>
          <a:p>
            <a:r>
              <a:rPr lang="sl-SI" dirty="0">
                <a:hlinkClick r:id="rId4"/>
              </a:rPr>
              <a:t>https://ff.um.si/miklosiceva-knjiznica/uporabne-povezave/</a:t>
            </a:r>
            <a:r>
              <a:rPr lang="sl-SI" dirty="0"/>
              <a:t> </a:t>
            </a:r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22647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407323" y="706582"/>
            <a:ext cx="11152617" cy="3693319"/>
          </a:xfrm>
          <a:prstGeom prst="rect">
            <a:avLst/>
          </a:prstGeom>
          <a:ln w="63500">
            <a:solidFill>
              <a:srgbClr val="006A8E"/>
            </a:solidFill>
          </a:ln>
        </p:spPr>
        <p:txBody>
          <a:bodyPr wrap="square" lIns="360000" rIns="360000">
            <a:spAutoFit/>
          </a:bodyPr>
          <a:lstStyle/>
          <a:p>
            <a:endParaRPr lang="sl-SI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l-SI" b="1" dirty="0">
                <a:latin typeface="Calibri" panose="020F0502020204030204" pitchFamily="34" charset="0"/>
                <a:cs typeface="Calibri" panose="020F0502020204030204" pitchFamily="34" charset="0"/>
              </a:rPr>
              <a:t>PRIJAVA ZA ODDALJENI DOSTOP DO ELEKTRONSKIH INFORMACIJSKIH VIROV</a:t>
            </a:r>
          </a:p>
          <a:p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Dostop do elektronskih informacijskih virov je mogoč na povezavi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http://www.ukm.um.si/elektronski-viri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 .</a:t>
            </a:r>
          </a:p>
          <a:p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Uporabniško ime vpišite v naslednji obliki:</a:t>
            </a:r>
          </a:p>
          <a:p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Uporabniško ime: ukm.0000000@libroam.si</a:t>
            </a:r>
          </a:p>
          <a:p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Geslo: • • • • • </a:t>
            </a:r>
          </a:p>
          <a:p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(0000000 je sedemmestna </a:t>
            </a:r>
            <a:r>
              <a:rPr lang="sl-SI" b="1" dirty="0">
                <a:latin typeface="Calibri" panose="020F0502020204030204" pitchFamily="34" charset="0"/>
                <a:cs typeface="Calibri" panose="020F0502020204030204" pitchFamily="34" charset="0"/>
              </a:rPr>
              <a:t>vpisna številka člana v knjižnici ali ID študenta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. Uporabite </a:t>
            </a:r>
            <a:r>
              <a:rPr lang="sl-SI" b="1" dirty="0">
                <a:latin typeface="Calibri" panose="020F0502020204030204" pitchFamily="34" charset="0"/>
                <a:cs typeface="Calibri" panose="020F0502020204030204" pitchFamily="34" charset="0"/>
              </a:rPr>
              <a:t>geslo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 za dostop do storitve »Moj profil«.)</a:t>
            </a:r>
          </a:p>
          <a:p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95414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689956" y="615142"/>
            <a:ext cx="10937362" cy="5486117"/>
          </a:xfrm>
          <a:prstGeom prst="rect">
            <a:avLst/>
          </a:prstGeom>
          <a:ln w="63500">
            <a:solidFill>
              <a:srgbClr val="006A8E"/>
            </a:solidFill>
          </a:ln>
        </p:spPr>
        <p:txBody>
          <a:bodyPr wrap="square" lIns="360000" rIns="360000">
            <a:spAutoFit/>
          </a:bodyPr>
          <a:lstStyle/>
          <a:p>
            <a:pPr>
              <a:spcAft>
                <a:spcPts val="480"/>
              </a:spcAft>
            </a:pPr>
            <a:endParaRPr lang="sl-SI" b="1" kern="1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480"/>
              </a:spcAft>
            </a:pPr>
            <a:r>
              <a:rPr lang="sl-SI" b="1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TELEFON</a:t>
            </a:r>
            <a:endParaRPr lang="sl-SI" sz="800" kern="1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480"/>
              </a:spcAft>
            </a:pPr>
            <a:r>
              <a:rPr lang="sl-SI" i="1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02 2293 734 (izposoja)</a:t>
            </a:r>
            <a:endParaRPr lang="sl-SI" kern="1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480"/>
              </a:spcAft>
            </a:pPr>
            <a:endParaRPr lang="sl-SI" b="1" i="1" kern="1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480"/>
              </a:spcAft>
            </a:pPr>
            <a:r>
              <a:rPr lang="sl-SI" b="1" i="1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E-pošta: </a:t>
            </a:r>
            <a:r>
              <a:rPr lang="sl-SI" b="1" i="1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knjiznica.mkmb@um.si</a:t>
            </a:r>
            <a:endParaRPr lang="sl-SI" b="1" i="1" kern="1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480"/>
              </a:spcAft>
            </a:pPr>
            <a:endParaRPr lang="sl-SI" b="1" i="1" kern="1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480"/>
              </a:spcAft>
            </a:pPr>
            <a:r>
              <a:rPr lang="sl-SI" b="1" kern="1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ODPIRALNI ČAS</a:t>
            </a:r>
            <a:endParaRPr lang="sl-SI" b="1" kern="1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480"/>
              </a:spcAft>
            </a:pPr>
            <a:r>
              <a:rPr lang="sl-SI" i="1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Ponedeljek: 8.00–14.00</a:t>
            </a:r>
          </a:p>
          <a:p>
            <a:pPr>
              <a:spcAft>
                <a:spcPts val="480"/>
              </a:spcAft>
            </a:pPr>
            <a:r>
              <a:rPr lang="sl-SI" i="1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Torek: 8.00–14.00</a:t>
            </a:r>
          </a:p>
          <a:p>
            <a:pPr>
              <a:spcAft>
                <a:spcPts val="480"/>
              </a:spcAft>
            </a:pPr>
            <a:r>
              <a:rPr lang="sl-SI" i="1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Sreda: 8.00–17.00</a:t>
            </a:r>
          </a:p>
          <a:p>
            <a:pPr>
              <a:spcAft>
                <a:spcPts val="480"/>
              </a:spcAft>
            </a:pPr>
            <a:r>
              <a:rPr lang="sl-SI" i="1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Četrtek: 8.00–14.00</a:t>
            </a:r>
          </a:p>
          <a:p>
            <a:pPr>
              <a:spcAft>
                <a:spcPts val="480"/>
              </a:spcAft>
            </a:pPr>
            <a:r>
              <a:rPr lang="sl-SI" i="1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Petek: 8.00–14.00</a:t>
            </a:r>
          </a:p>
          <a:p>
            <a:pPr>
              <a:spcAft>
                <a:spcPts val="480"/>
              </a:spcAft>
            </a:pPr>
            <a:endParaRPr lang="sl-SI" b="1" i="1" kern="1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480"/>
              </a:spcAft>
            </a:pPr>
            <a:endParaRPr lang="sl-SI" b="1" i="1" kern="1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480"/>
              </a:spcAft>
            </a:pPr>
            <a:endParaRPr lang="sl-SI" b="1" i="1" kern="1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spcAft>
                <a:spcPts val="480"/>
              </a:spcAft>
            </a:pPr>
            <a:endParaRPr lang="sl-SI" b="1" i="1" kern="14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8637" y="1511166"/>
            <a:ext cx="4331368" cy="3248526"/>
          </a:xfrm>
          <a:prstGeom prst="rect">
            <a:avLst/>
          </a:prstGeom>
          <a:effectLst>
            <a:outerShdw blurRad="12700" sx="107000" sy="107000" algn="ctr" rotWithShape="0">
              <a:srgbClr val="006A8E">
                <a:alpha val="97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98900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615141" y="266497"/>
            <a:ext cx="11021801" cy="6370975"/>
          </a:xfrm>
          <a:prstGeom prst="rect">
            <a:avLst/>
          </a:prstGeom>
          <a:ln w="63500">
            <a:solidFill>
              <a:srgbClr val="006A8E"/>
            </a:solidFill>
          </a:ln>
        </p:spPr>
        <p:txBody>
          <a:bodyPr wrap="square" lIns="360000" rIns="144000" anchor="ctr" anchorCtr="0">
            <a:spAutoFit/>
          </a:bodyPr>
          <a:lstStyle/>
          <a:p>
            <a:endParaRPr lang="sl-SI" b="1" dirty="0"/>
          </a:p>
          <a:p>
            <a:r>
              <a:rPr lang="sl-SI" b="1" dirty="0"/>
              <a:t>MIKLOŠIČEVA KNJIŽNICA – FPNM</a:t>
            </a:r>
          </a:p>
          <a:p>
            <a:endParaRPr lang="sl-SI" sz="800" b="1" dirty="0"/>
          </a:p>
          <a:p>
            <a:r>
              <a:rPr lang="sl-SI" dirty="0"/>
              <a:t>je matična visokošolska knjižnica Filozofske fakultete, Pedagoške fakultete ter Fakultete za naravoslovje in matematiko.</a:t>
            </a:r>
          </a:p>
          <a:p>
            <a:endParaRPr lang="sl-SI" dirty="0"/>
          </a:p>
          <a:p>
            <a:pPr>
              <a:spcAft>
                <a:spcPts val="600"/>
              </a:spcAft>
            </a:pPr>
            <a:r>
              <a:rPr lang="sl-SI" b="1" kern="1400" dirty="0">
                <a:solidFill>
                  <a:srgbClr val="000000"/>
                </a:solidFill>
              </a:rPr>
              <a:t>VPIS  V KNJIŽNICO</a:t>
            </a:r>
            <a:endParaRPr lang="sl-SI" kern="1400" dirty="0">
              <a:solidFill>
                <a:srgbClr val="000000"/>
              </a:solidFill>
            </a:endParaRPr>
          </a:p>
          <a:p>
            <a:pPr>
              <a:spcAft>
                <a:spcPts val="600"/>
              </a:spcAft>
            </a:pPr>
            <a:r>
              <a:rPr lang="sl-SI" kern="1400" dirty="0">
                <a:solidFill>
                  <a:srgbClr val="000000"/>
                </a:solidFill>
              </a:rPr>
              <a:t>Vpis poteka kombinirano po elektronski pošti ali osebno v knjižnici. Ob vpisu potrebujete veljavno študentsko izkaznico (elektronsko ali kartično, osebni dokument). Ob prvem fizičnem obisku Miklošičeve knjižnice – FPNM s podpisom na elektronsko podpisno tablico potrdite članstvo.</a:t>
            </a:r>
          </a:p>
          <a:p>
            <a:pPr>
              <a:spcAft>
                <a:spcPts val="600"/>
              </a:spcAft>
            </a:pPr>
            <a:endParaRPr lang="sl-SI" sz="800" kern="1400" dirty="0">
              <a:solidFill>
                <a:srgbClr val="000000"/>
              </a:solidFill>
            </a:endParaRPr>
          </a:p>
          <a:p>
            <a:r>
              <a:rPr lang="sl-SI" kern="1400" dirty="0">
                <a:solidFill>
                  <a:srgbClr val="000000"/>
                </a:solidFill>
              </a:rPr>
              <a:t>Spletni vpis je mogoč na strani COBISS+.</a:t>
            </a:r>
          </a:p>
          <a:p>
            <a:pPr>
              <a:spcAft>
                <a:spcPts val="600"/>
              </a:spcAft>
            </a:pPr>
            <a:endParaRPr lang="sl-SI" sz="1000" kern="1400" dirty="0">
              <a:solidFill>
                <a:srgbClr val="000000"/>
              </a:solidFill>
            </a:endParaRPr>
          </a:p>
          <a:p>
            <a:r>
              <a:rPr lang="sl-SI" dirty="0"/>
              <a:t>Članstvo v knjižnici študentom z veljavnim vpisom podaljšujemo vsako študijsko leto (31. 10. LLLL). Zaposlenim na UM podaljšujemo članstvo koledarsko.</a:t>
            </a:r>
          </a:p>
          <a:p>
            <a:endParaRPr lang="sl-SI" sz="1000" dirty="0"/>
          </a:p>
          <a:p>
            <a:r>
              <a:rPr lang="sl-SI" b="1" dirty="0"/>
              <a:t>Študentje brez statusa urejajo članstvo v matični visokošolski knjižnici.</a:t>
            </a:r>
          </a:p>
          <a:p>
            <a:endParaRPr lang="sl-SI" sz="1000" dirty="0"/>
          </a:p>
          <a:p>
            <a:r>
              <a:rPr lang="sl-SI" dirty="0"/>
              <a:t>Študentje UM plačajo članarino ob vpisu v prvi oz. višji letnik.</a:t>
            </a:r>
          </a:p>
          <a:p>
            <a:endParaRPr lang="sl-SI" dirty="0"/>
          </a:p>
          <a:p>
            <a:r>
              <a:rPr lang="sl-SI" dirty="0"/>
              <a:t>Ob zaključku študija študentje v referatu fakultete oddajo potrdilo o vrnitvi knjig. Prošnjo za Potrdilo iz Miklošičeve knjižnice – FPNM o vrnitvi knjig pošljite na elektronski naslov </a:t>
            </a:r>
            <a:r>
              <a:rPr lang="sl-SI" b="1" dirty="0">
                <a:hlinkClick r:id="rId2"/>
              </a:rPr>
              <a:t>knjiznica.mkmb@um.si</a:t>
            </a:r>
            <a:r>
              <a:rPr lang="sl-SI" dirty="0"/>
              <a:t>.</a:t>
            </a:r>
            <a:r>
              <a:rPr lang="sl-SI" b="1" dirty="0"/>
              <a:t> </a:t>
            </a:r>
            <a:r>
              <a:rPr lang="sl-SI" dirty="0"/>
              <a:t>V sporočilu navedite </a:t>
            </a:r>
            <a:r>
              <a:rPr lang="sl-SI" b="1" dirty="0"/>
              <a:t>ime, priimek, ID številko ali vpisno številko in fakulteto </a:t>
            </a:r>
            <a:r>
              <a:rPr lang="sl-SI" dirty="0"/>
              <a:t>ter oddelek, na katerem zaključujete študij.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05598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529388" y="922714"/>
            <a:ext cx="11126805" cy="5078313"/>
          </a:xfrm>
          <a:prstGeom prst="rect">
            <a:avLst/>
          </a:prstGeom>
          <a:ln w="63500">
            <a:solidFill>
              <a:srgbClr val="006A8E"/>
            </a:solidFill>
          </a:ln>
        </p:spPr>
        <p:txBody>
          <a:bodyPr wrap="square" lIns="360000">
            <a:spAutoFit/>
          </a:bodyPr>
          <a:lstStyle/>
          <a:p>
            <a:endParaRPr lang="sl-SI" b="1" dirty="0"/>
          </a:p>
          <a:p>
            <a:r>
              <a:rPr lang="sl-SI" b="1" dirty="0"/>
              <a:t>Z vpisom v eno visokošolsko knjižnico UM ste član vseh knjižnic UM:</a:t>
            </a:r>
          </a:p>
          <a:p>
            <a:endParaRPr lang="sl-S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Miklošičeva knjižnica – FPNM, Maribor;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Ekonomsko-poslovna fakulteta, Maribor;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Fakulteta za energetiko, Krško;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Fakulteta za kmetijstvo in </a:t>
            </a:r>
            <a:r>
              <a:rPr lang="sl-SI" dirty="0" err="1"/>
              <a:t>biosistemske</a:t>
            </a:r>
            <a:r>
              <a:rPr lang="sl-SI" dirty="0"/>
              <a:t> vede, Maribor;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Fakulteta za logistiko, Celje – Krško;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Fakulteta za organizacijske vede, Kranj;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Knjižnica tehniških fakultet, Maribor;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Medicinska fakulteta, Maribor;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Pravna fakulteta, Maribor;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Univerzitetna knjižnica, Maribor;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Fakulteta za varnostne vede, Ljubljana;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Fakulteta za zdravstvene vede, Maribor;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Fakulteta za turizem, Brežice.</a:t>
            </a:r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299074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471637" y="665019"/>
            <a:ext cx="11078679" cy="4616648"/>
          </a:xfrm>
          <a:prstGeom prst="rect">
            <a:avLst/>
          </a:prstGeom>
          <a:ln w="63500">
            <a:solidFill>
              <a:srgbClr val="006A8E"/>
            </a:solidFill>
          </a:ln>
        </p:spPr>
        <p:txBody>
          <a:bodyPr wrap="square" lIns="360000" rIns="360000">
            <a:spAutoFit/>
          </a:bodyPr>
          <a:lstStyle/>
          <a:p>
            <a:endParaRPr lang="sl-SI" sz="2000" b="1" dirty="0"/>
          </a:p>
          <a:p>
            <a:endParaRPr lang="sl-SI" sz="2000" b="1" dirty="0"/>
          </a:p>
          <a:p>
            <a:r>
              <a:rPr lang="sl-SI" sz="2000" b="1" dirty="0"/>
              <a:t>STORITVE KNJIŽNICE</a:t>
            </a:r>
          </a:p>
          <a:p>
            <a:endParaRPr lang="sl-SI" dirty="0"/>
          </a:p>
          <a:p>
            <a:r>
              <a:rPr lang="sl-SI" dirty="0"/>
              <a:t>Miklošičeva knjižnica – FPNM omogoča svojim uporabnikom vse storitve visokošolske knjižnice: izposoja knjig, revij, učbenikov, priročnikov, enciklopedij, slovarjev, neknjižnega gradiva (CD, DVD, plakati ...) ter diplomskih del, magisterijev in doktoratov.</a:t>
            </a:r>
          </a:p>
          <a:p>
            <a:endParaRPr lang="sl-SI" dirty="0"/>
          </a:p>
          <a:p>
            <a:r>
              <a:rPr lang="sl-SI" dirty="0"/>
              <a:t>Prav tako je omogočen dostop do elektronskih virov (lokalni in vzajemni knjižnični katalog COBISS+, mCOBISS.SI, online dostop do baz podatkov s polnimi besedili in Digitalne knjižnice Univerze v Mariboru (DKUM).</a:t>
            </a:r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97565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462013" y="875899"/>
            <a:ext cx="11078678" cy="4985980"/>
          </a:xfrm>
          <a:prstGeom prst="rect">
            <a:avLst/>
          </a:prstGeom>
          <a:ln w="63500">
            <a:solidFill>
              <a:srgbClr val="006A8E"/>
            </a:solidFill>
          </a:ln>
        </p:spPr>
        <p:txBody>
          <a:bodyPr wrap="square" lIns="360000" rIns="360000">
            <a:spAutoFit/>
          </a:bodyPr>
          <a:lstStyle/>
          <a:p>
            <a:pPr algn="just">
              <a:spcAft>
                <a:spcPts val="598"/>
              </a:spcAft>
            </a:pPr>
            <a:endParaRPr lang="sl-SI" b="1" kern="1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598"/>
              </a:spcAft>
            </a:pPr>
            <a:r>
              <a:rPr lang="sl-SI" b="1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IZPOSOJA KNJIŽNIČNEGA GRADIVA</a:t>
            </a:r>
            <a:endParaRPr lang="sl-SI" kern="1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598"/>
              </a:spcAft>
            </a:pPr>
            <a:r>
              <a:rPr lang="sl-SI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 izposojo gradiva je obvezna študentska izkaznica (elektronska ali kartična), knjižnična izkaznica oz. veljaven osebni dokument.</a:t>
            </a:r>
          </a:p>
          <a:p>
            <a:pPr algn="just">
              <a:spcAft>
                <a:spcPts val="598"/>
              </a:spcAft>
            </a:pPr>
            <a:endParaRPr lang="sl-SI" kern="1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598"/>
              </a:spcAft>
            </a:pPr>
            <a:r>
              <a:rPr lang="sl-SI" b="1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sl-SI" b="1" i="1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IZPOSOJA NA DOM</a:t>
            </a:r>
            <a:endParaRPr lang="sl-SI" kern="1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598"/>
              </a:spcAft>
            </a:pPr>
            <a:r>
              <a:rPr lang="sl-SI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Rok izposoje je en mesec, če ni drugače določeno. </a:t>
            </a:r>
          </a:p>
          <a:p>
            <a:pPr algn="just">
              <a:spcAft>
                <a:spcPts val="598"/>
              </a:spcAft>
            </a:pPr>
            <a:r>
              <a:rPr lang="sl-SI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Izposojo gradiva je mogoče podaljšati pred iztekom roka s pomočjo storitve »Moj profil« ali po telefonu (02 22 93 734). Za študente načeloma velja omejitev 10 izposojenih izvodov. </a:t>
            </a:r>
          </a:p>
          <a:p>
            <a:pPr algn="just">
              <a:spcAft>
                <a:spcPts val="598"/>
              </a:spcAft>
            </a:pPr>
            <a:r>
              <a:rPr lang="sl-SI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Prevzem rezerviranega gradiva za drugo osebo je mogoč s pooblastilom. Obrazec Pooblastilo se nahaja na spletni strani Miklošičeve knjižnice </a:t>
            </a:r>
            <a:r>
              <a:rPr lang="sl-SI" dirty="0"/>
              <a:t>– </a:t>
            </a:r>
            <a:r>
              <a:rPr lang="sl-SI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FPNM. </a:t>
            </a:r>
            <a:r>
              <a:rPr lang="sl-SI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https://ff.um.si/miklosiceva-knjiznica/izposoja/</a:t>
            </a:r>
            <a:r>
              <a:rPr lang="sl-SI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just">
              <a:spcAft>
                <a:spcPts val="598"/>
              </a:spcAft>
            </a:pPr>
            <a:r>
              <a:rPr lang="sl-SI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 voljo sta iskalnika </a:t>
            </a:r>
            <a:r>
              <a:rPr lang="sl-SI" b="1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COBISS+</a:t>
            </a:r>
            <a:r>
              <a:rPr lang="sl-SI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sl-SI" b="1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mCOBISS.SI</a:t>
            </a:r>
            <a:r>
              <a:rPr lang="sl-SI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>
              <a:spcAft>
                <a:spcPts val="598"/>
              </a:spcAft>
            </a:pPr>
            <a:r>
              <a:rPr lang="sl-SI" b="1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 primeru nepravočasnega vračila izposojenega gradiva plačate opomin po veljavnem ceniku UM, in sicer za vsako enoto posebej </a:t>
            </a:r>
            <a:r>
              <a:rPr lang="sl-SI" sz="1600" dirty="0"/>
              <a:t>(</a:t>
            </a:r>
            <a:r>
              <a:rPr lang="sl-SI" dirty="0">
                <a:hlinkClick r:id="rId3"/>
              </a:rPr>
              <a:t>cenik UM</a:t>
            </a:r>
            <a:r>
              <a:rPr lang="sl-SI" sz="1600" dirty="0"/>
              <a:t>).</a:t>
            </a:r>
          </a:p>
          <a:p>
            <a:pPr algn="just">
              <a:spcAft>
                <a:spcPts val="598"/>
              </a:spcAft>
            </a:pPr>
            <a:endParaRPr lang="sl-SI" sz="1600" kern="14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6756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577515" y="837399"/>
            <a:ext cx="10992051" cy="2939266"/>
          </a:xfrm>
          <a:prstGeom prst="rect">
            <a:avLst/>
          </a:prstGeom>
          <a:ln w="63500">
            <a:solidFill>
              <a:srgbClr val="006A8E"/>
            </a:solidFill>
          </a:ln>
        </p:spPr>
        <p:txBody>
          <a:bodyPr wrap="square" lIns="360000" rIns="360000">
            <a:spAutoFit/>
          </a:bodyPr>
          <a:lstStyle/>
          <a:p>
            <a:endParaRPr lang="sl-SI" dirty="0"/>
          </a:p>
          <a:p>
            <a:endParaRPr lang="sl-SI" dirty="0"/>
          </a:p>
          <a:p>
            <a:pPr algn="just">
              <a:spcAft>
                <a:spcPts val="598"/>
              </a:spcAft>
            </a:pPr>
            <a:r>
              <a:rPr lang="sl-SI" b="1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sl-SI" b="1" i="1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ČITALNIŠKA IZPOSOJA</a:t>
            </a:r>
          </a:p>
          <a:p>
            <a:r>
              <a:rPr lang="sl-SI" dirty="0"/>
              <a:t>Določene vrste gradiva (revije, neknjižno gradivo, diplomska, magistrska in doktorska dela ter knjige z oznako ZA ČITALNICO) si študentje lahko izposodijo samo v čitalnico oz. za fotokopiranje/fotografiranje. Izposojeno čitalniško gradivo morate vrniti isti dan (15 minut pred zaprtjem knjižnice).</a:t>
            </a:r>
          </a:p>
          <a:p>
            <a:endParaRPr lang="sl-SI" dirty="0"/>
          </a:p>
          <a:p>
            <a:r>
              <a:rPr lang="sl-SI" b="1" dirty="0"/>
              <a:t>Za nepravočasno vračilo čitalniško izposojenega gradiva plačate dnevno zamudnino </a:t>
            </a:r>
            <a:r>
              <a:rPr lang="sl-SI" dirty="0"/>
              <a:t>(</a:t>
            </a:r>
            <a:r>
              <a:rPr lang="sl-SI" dirty="0">
                <a:hlinkClick r:id="rId2"/>
              </a:rPr>
              <a:t>cenik UM</a:t>
            </a:r>
            <a:r>
              <a:rPr lang="sl-SI" dirty="0"/>
              <a:t>).</a:t>
            </a:r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976932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631767" y="922713"/>
            <a:ext cx="10870422" cy="4108817"/>
          </a:xfrm>
          <a:prstGeom prst="rect">
            <a:avLst/>
          </a:prstGeom>
          <a:ln w="63500">
            <a:solidFill>
              <a:srgbClr val="006A8E"/>
            </a:solidFill>
          </a:ln>
        </p:spPr>
        <p:txBody>
          <a:bodyPr wrap="square" lIns="360000" rIns="360000">
            <a:spAutoFit/>
          </a:bodyPr>
          <a:lstStyle/>
          <a:p>
            <a:pPr algn="just">
              <a:spcAft>
                <a:spcPts val="598"/>
              </a:spcAft>
            </a:pPr>
            <a:endParaRPr lang="sl-SI" b="1" kern="1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598"/>
              </a:spcAft>
            </a:pPr>
            <a:r>
              <a:rPr lang="sl-SI" b="1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UPORABA ČITALNIŠKIH PROSTOROV</a:t>
            </a:r>
          </a:p>
          <a:p>
            <a:pPr algn="just">
              <a:spcAft>
                <a:spcPts val="598"/>
              </a:spcAft>
            </a:pPr>
            <a:endParaRPr lang="sl-SI" kern="1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598"/>
              </a:spcAft>
            </a:pPr>
            <a:r>
              <a:rPr lang="sl-SI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 prihodu v čitalnico se uporabnik </a:t>
            </a:r>
            <a:r>
              <a:rPr lang="sl-SI" b="1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evidentira z izkaznico (študentska, knjižnična; osebni dokument, </a:t>
            </a:r>
            <a:r>
              <a:rPr lang="sl-SI" b="1" kern="1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mCOBISS</a:t>
            </a:r>
            <a:r>
              <a:rPr lang="sl-SI" b="1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pri izposojevalki na glavni izposoji ali samostojno elektronsko na izposoji pri vhodu v knjižnico.</a:t>
            </a:r>
          </a:p>
          <a:p>
            <a:pPr algn="just">
              <a:spcAft>
                <a:spcPts val="598"/>
              </a:spcAft>
            </a:pPr>
            <a:endParaRPr lang="sl-SI" kern="1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598"/>
              </a:spcAft>
            </a:pPr>
            <a:r>
              <a:rPr lang="sl-SI" b="1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 čitalnico ni dovoljeno prinašati hrane in pijače. </a:t>
            </a:r>
            <a:r>
              <a:rPr lang="sl-SI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Mobilne telefone uporabljajte preudarno (ne motite tišine). </a:t>
            </a:r>
            <a:r>
              <a:rPr lang="sl-SI" b="1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Čitalnica je namenjena delu v tišini.</a:t>
            </a:r>
          </a:p>
          <a:p>
            <a:pPr algn="just">
              <a:spcAft>
                <a:spcPts val="598"/>
              </a:spcAft>
            </a:pPr>
            <a:endParaRPr lang="sl-SI" kern="1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598"/>
              </a:spcAft>
            </a:pPr>
            <a:r>
              <a:rPr lang="sl-SI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Študentje lahko v knjižnici uporabljajo brezžično omrežje </a:t>
            </a:r>
            <a:r>
              <a:rPr lang="sl-SI" kern="1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Eduroam</a:t>
            </a:r>
            <a:r>
              <a:rPr lang="sl-SI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>
              <a:spcAft>
                <a:spcPts val="598"/>
              </a:spcAft>
            </a:pPr>
            <a:r>
              <a:rPr lang="sl-SI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sl-SI" b="1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http://www.eduroam.si/</a:t>
            </a:r>
            <a:r>
              <a:rPr lang="sl-SI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>
              <a:spcAft>
                <a:spcPts val="598"/>
              </a:spcAft>
            </a:pPr>
            <a:r>
              <a:rPr lang="sl-SI" kern="14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1450046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465513" y="781396"/>
            <a:ext cx="11084804" cy="5447645"/>
          </a:xfrm>
          <a:prstGeom prst="rect">
            <a:avLst/>
          </a:prstGeom>
          <a:ln w="63500">
            <a:solidFill>
              <a:srgbClr val="006A8E"/>
            </a:solidFill>
          </a:ln>
        </p:spPr>
        <p:txBody>
          <a:bodyPr wrap="square" lIns="360000" rIns="360000">
            <a:spAutoFit/>
          </a:bodyPr>
          <a:lstStyle/>
          <a:p>
            <a:endParaRPr lang="sl-SI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l-SI" b="1" dirty="0">
                <a:latin typeface="Calibri" panose="020F0502020204030204" pitchFamily="34" charset="0"/>
                <a:cs typeface="Calibri" panose="020F0502020204030204" pitchFamily="34" charset="0"/>
              </a:rPr>
              <a:t>OSNOVNE SMERNICE ZA ŠTUDENTE</a:t>
            </a:r>
          </a:p>
          <a:p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Uporabniki naj ne odlagajo gradiva nazaj na police sami.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Vsaka napačno odložena knjiga je »izgubljena«!</a:t>
            </a:r>
          </a:p>
          <a:p>
            <a:endParaRPr lang="sl-SI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Uporabniki iščejo gradivo v prostem pristopu sami </a:t>
            </a:r>
            <a:r>
              <a:rPr lang="sl-SI" dirty="0"/>
              <a:t>–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 gradivo v prostem pristopu ima oznako </a:t>
            </a:r>
            <a:r>
              <a:rPr lang="sl-SI" b="1" dirty="0">
                <a:latin typeface="Calibri" panose="020F0502020204030204" pitchFamily="34" charset="0"/>
                <a:cs typeface="Calibri" panose="020F0502020204030204" pitchFamily="34" charset="0"/>
              </a:rPr>
              <a:t>K (knjižnica)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v signaturi/postavitvi: </a:t>
            </a:r>
          </a:p>
          <a:p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                 </a:t>
            </a:r>
            <a:r>
              <a:rPr lang="sl-SI" b="1" dirty="0">
                <a:latin typeface="Calibri" panose="020F0502020204030204" pitchFamily="34" charset="0"/>
                <a:cs typeface="Calibri" panose="020F0502020204030204" pitchFamily="34" charset="0"/>
              </a:rPr>
              <a:t>K 159.9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MUSEK J. Psihologija</a:t>
            </a:r>
          </a:p>
          <a:p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      Za signature/postavitve z drugimi črkovnimi oznakami se obrnite na izposojevalko.</a:t>
            </a:r>
          </a:p>
          <a:p>
            <a:endParaRPr lang="sl-SI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Po knjigah ni dovoljeno pisati ali jih kakorkoli označevati, poškodovati ...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Če želite gradivo uporabljati samo v knjižničnih prostorih, ga morate obvezno nesti do izposojevalnega pulta, kjer vas zanj zadolžimo (beležimo statistiko izposoje).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Izposoja gradiva na drugo ime ni dovoljena. Izkaznica ni prenosljiva.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Knjižnično gradivo je varovano.</a:t>
            </a:r>
          </a:p>
          <a:p>
            <a:endParaRPr lang="sl-SI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60274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482137" y="457200"/>
            <a:ext cx="11077803" cy="6217087"/>
          </a:xfrm>
          <a:prstGeom prst="rect">
            <a:avLst/>
          </a:prstGeom>
          <a:ln w="63500">
            <a:solidFill>
              <a:srgbClr val="006A8E"/>
            </a:solidFill>
          </a:ln>
        </p:spPr>
        <p:txBody>
          <a:bodyPr wrap="square" lIns="360000" rIns="360000">
            <a:spAutoFit/>
          </a:bodyPr>
          <a:lstStyle/>
          <a:p>
            <a:pPr algn="just">
              <a:spcAft>
                <a:spcPts val="600"/>
              </a:spcAft>
            </a:pPr>
            <a:endParaRPr lang="sl-SI" b="1" kern="1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sl-SI" b="1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STORITEV »MOJ PROFIL«</a:t>
            </a:r>
            <a:endParaRPr lang="sl-SI" kern="1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sl-SI" sz="14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https://plus.cobiss.net/cobiss/si/sl/user/login</a:t>
            </a:r>
            <a:r>
              <a:rPr lang="sl-SI" sz="14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just">
              <a:spcAft>
                <a:spcPts val="600"/>
              </a:spcAft>
            </a:pPr>
            <a:endParaRPr lang="sl-SI" kern="1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sl-SI" b="1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COBISS+ in mCOBISS.SI omogočata storitev »Moj profil«. </a:t>
            </a:r>
            <a:r>
              <a:rPr lang="sl-SI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 prijavo morate vpisati </a:t>
            </a:r>
            <a:r>
              <a:rPr lang="sl-SI" b="1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člansko številko ali ID študenta in geslo</a:t>
            </a:r>
            <a:r>
              <a:rPr lang="sl-SI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ki ga  uporabnik določi sam </a:t>
            </a:r>
            <a:r>
              <a:rPr lang="sl-SI" b="1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 vpisu v knjižnico </a:t>
            </a:r>
            <a:r>
              <a:rPr lang="sl-SI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(povezava za določitev gesla je aktivna samo 24 ur od prejetja sporočila).</a:t>
            </a:r>
          </a:p>
          <a:p>
            <a:pPr algn="just">
              <a:spcAft>
                <a:spcPts val="600"/>
              </a:spcAft>
            </a:pPr>
            <a:r>
              <a:rPr lang="sl-SI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Storitev omogoča:</a:t>
            </a:r>
          </a:p>
          <a:p>
            <a:pPr marL="359994" marR="0" indent="-359994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l-SI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rezervacijo gradiva, pregled rezerviranega gradiva in preklic rezervacije. Po prejetju obvestila o rezerviranem gradivu le-to čaka na prevzem v knjižnici največ 3 delovne dni. Rezervirano gradivo, ki je bilo izposojeno, čaka največ 7 delovnih dni;</a:t>
            </a:r>
          </a:p>
          <a:p>
            <a:pPr marL="359994" marR="0" indent="-359994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l-SI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pregled izposojenega gradiva;</a:t>
            </a:r>
          </a:p>
          <a:p>
            <a:pPr marL="359994" marR="0" indent="-359994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l-SI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podaljševanje roka izposoje;</a:t>
            </a:r>
          </a:p>
          <a:p>
            <a:pPr marL="359994" marR="0" indent="-359994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l-SI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pregled neporavnanih obveznosti do knjižnice;</a:t>
            </a:r>
          </a:p>
          <a:p>
            <a:pPr marL="359994" marR="0" indent="-359994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l-SI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možnost spreminjanja nastavitev za </a:t>
            </a:r>
            <a:r>
              <a:rPr lang="sl-SI" b="1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elektronsko obveščanje </a:t>
            </a:r>
            <a:r>
              <a:rPr lang="sl-SI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(priporočamo ime.priimek@student.um.si);</a:t>
            </a:r>
          </a:p>
          <a:p>
            <a:pPr marL="359994" marR="0" indent="-359994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l-SI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možnost spreminjanja gesla;</a:t>
            </a:r>
          </a:p>
          <a:p>
            <a:pPr marL="359994" marR="0" indent="-359994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l-SI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plačevanje terjatev z e-UJP;</a:t>
            </a:r>
          </a:p>
          <a:p>
            <a:pPr marL="359994" marR="0" indent="-359994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l-SI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spletni vpis v Miklošičevo knjižnico – FPNM (akronim knjižnice PEFMB).</a:t>
            </a:r>
            <a:endParaRPr lang="sl-SI" sz="800" kern="1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R="0" algn="just">
              <a:spcBef>
                <a:spcPts val="0"/>
              </a:spcBef>
              <a:spcAft>
                <a:spcPts val="600"/>
              </a:spcAft>
            </a:pPr>
            <a:endParaRPr lang="sl-SI" sz="800" kern="14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5336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650</TotalTime>
  <Words>1160</Words>
  <Application>Microsoft Office PowerPoint</Application>
  <PresentationFormat>Širokozaslonsko</PresentationFormat>
  <Paragraphs>144</Paragraphs>
  <Slides>12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Officeova tema</vt:lpstr>
      <vt:lpstr>MIKLOŠIČEVA KNJIŽNICA – FPNM Koroška cesta 160, 2000 Maribor (UM FF, UM PEF, UM FNM) 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UM FF Miklošičeva knjižnica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MIKLOŠIČEVA KNJIŽNICA – FPNM Koroška cesta 160, 2000 Maribor (UMFF, UMPEF, UMFNM)</dc:title>
  <dc:creator>Urška Zupan</dc:creator>
  <cp:lastModifiedBy>Urška Zupan</cp:lastModifiedBy>
  <cp:revision>34</cp:revision>
  <cp:lastPrinted>2025-09-16T10:25:50Z</cp:lastPrinted>
  <dcterms:created xsi:type="dcterms:W3CDTF">2020-08-06T07:04:08Z</dcterms:created>
  <dcterms:modified xsi:type="dcterms:W3CDTF">2025-09-18T06:36:05Z</dcterms:modified>
</cp:coreProperties>
</file>