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jca Garantini" initials="MG" lastIdx="1" clrIdx="0">
    <p:extLst>
      <p:ext uri="{19B8F6BF-5375-455C-9EA6-DF929625EA0E}">
        <p15:presenceInfo xmlns:p15="http://schemas.microsoft.com/office/powerpoint/2012/main" userId="S::mojca.garantini@um.si::235bf735-01c5-464b-8594-6c5ba3bf9a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bsist.nuk.uni-lj.si/predstavite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lus.cobiss.net/cobiss/si/sl/bib/search/advanced?db=cobi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MIKLOŠIČEVA KNJIŽNICA – FPNM, visokošolska knjižnica Univerze v Mariboru</a:t>
            </a:r>
            <a:br>
              <a:rPr lang="sl-SI" sz="4400" dirty="0"/>
            </a:br>
            <a:endParaRPr lang="sl-SI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09420" y="3869690"/>
            <a:ext cx="8768080" cy="2374265"/>
          </a:xfrm>
        </p:spPr>
        <p:txBody>
          <a:bodyPr>
            <a:normAutofit/>
          </a:bodyPr>
          <a:lstStyle/>
          <a:p>
            <a:r>
              <a:rPr lang="sl-SI" sz="2800" dirty="0"/>
              <a:t>Kratka predstavitev knjižnice</a:t>
            </a:r>
          </a:p>
          <a:p>
            <a:endParaRPr lang="sl-SI" sz="1400" dirty="0"/>
          </a:p>
          <a:p>
            <a:endParaRPr lang="sl-SI" sz="1400" dirty="0"/>
          </a:p>
          <a:p>
            <a:endParaRPr lang="sl-SI" sz="2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0200421_0709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250" y="1184910"/>
            <a:ext cx="3745230" cy="50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IMG_20200421_08394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3400" y="1922145"/>
            <a:ext cx="5645785" cy="394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jeZBesedilom 3"/>
          <p:cNvSpPr txBox="1"/>
          <p:nvPr/>
        </p:nvSpPr>
        <p:spPr>
          <a:xfrm>
            <a:off x="1634445" y="562393"/>
            <a:ext cx="3206840" cy="43088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solidFill>
                  <a:srgbClr val="0070C0"/>
                </a:solidFill>
              </a:rPr>
              <a:t>ZAKLJUČNA DELA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927042" y="1491258"/>
            <a:ext cx="3206840" cy="43088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solidFill>
                  <a:srgbClr val="0070C0"/>
                </a:solidFill>
              </a:rPr>
              <a:t>ŠTUDIJSKA SOBA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77532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UPORABNIKI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0" y="1687195"/>
            <a:ext cx="9872980" cy="4512310"/>
          </a:xfrm>
        </p:spPr>
        <p:txBody>
          <a:bodyPr>
            <a:normAutofit/>
          </a:bodyPr>
          <a:lstStyle/>
          <a:p>
            <a:pPr lvl="0">
              <a:buClr>
                <a:srgbClr val="0070C0"/>
              </a:buClr>
            </a:pPr>
            <a:r>
              <a:rPr lang="sl-SI" dirty="0">
                <a:solidFill>
                  <a:schemeClr val="tx1"/>
                </a:solidFill>
              </a:rPr>
              <a:t>zaposleni na UM</a:t>
            </a:r>
          </a:p>
          <a:p>
            <a:pPr lvl="0">
              <a:buClr>
                <a:srgbClr val="0070C0"/>
              </a:buClr>
            </a:pPr>
            <a:r>
              <a:rPr lang="sl-SI" dirty="0">
                <a:solidFill>
                  <a:schemeClr val="tx1"/>
                </a:solidFill>
              </a:rPr>
              <a:t>dodiplomski in podiplomski študentje</a:t>
            </a:r>
          </a:p>
          <a:p>
            <a:pPr lvl="0">
              <a:buClr>
                <a:srgbClr val="0070C0"/>
              </a:buClr>
            </a:pPr>
            <a:r>
              <a:rPr lang="sl-SI" dirty="0">
                <a:solidFill>
                  <a:schemeClr val="tx1"/>
                </a:solidFill>
              </a:rPr>
              <a:t>drugi uporabniki</a:t>
            </a:r>
          </a:p>
          <a:p>
            <a:pPr>
              <a:buClr>
                <a:srgbClr val="0070C0"/>
              </a:buClr>
            </a:pPr>
            <a:r>
              <a:rPr lang="sl-SI" dirty="0">
                <a:solidFill>
                  <a:schemeClr val="tx1"/>
                </a:solidFill>
              </a:rPr>
              <a:t>V letu </a:t>
            </a:r>
            <a:r>
              <a:rPr lang="sl-SI" b="1" dirty="0">
                <a:solidFill>
                  <a:schemeClr val="tx1"/>
                </a:solidFill>
              </a:rPr>
              <a:t>2024 </a:t>
            </a:r>
            <a:r>
              <a:rPr lang="sl-SI" dirty="0">
                <a:solidFill>
                  <a:schemeClr val="tx1"/>
                </a:solidFill>
              </a:rPr>
              <a:t>je bilo </a:t>
            </a:r>
            <a:r>
              <a:rPr lang="sl-SI" b="1" dirty="0">
                <a:solidFill>
                  <a:schemeClr val="tx1"/>
                </a:solidFill>
              </a:rPr>
              <a:t>3.040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b="1" u="sng" dirty="0">
                <a:solidFill>
                  <a:schemeClr val="tx1"/>
                </a:solidFill>
              </a:rPr>
              <a:t>aktivnih uporabnikov:</a:t>
            </a:r>
            <a:endParaRPr lang="sl-SI" b="1" dirty="0">
              <a:solidFill>
                <a:schemeClr val="tx1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1"/>
                </a:solidFill>
              </a:rPr>
              <a:t>  2.526 študentov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1"/>
                </a:solidFill>
              </a:rPr>
              <a:t>       474 zaposlenih na UM (visokošolski učitelji in sodelavci, znanstveni delavci)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1"/>
                </a:solidFill>
              </a:rPr>
              <a:t>          40 drugih uporabnikov</a:t>
            </a:r>
          </a:p>
          <a:p>
            <a:pPr marL="274320" lvl="1" indent="0">
              <a:buFont typeface="Wingdings" panose="05000000000000000000" pitchFamily="2" charset="2"/>
              <a:buNone/>
            </a:pPr>
            <a:endParaRPr lang="sl-SI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r>
              <a:rPr lang="sl-SI" dirty="0">
                <a:solidFill>
                  <a:schemeClr val="tx1"/>
                </a:solidFill>
              </a:rPr>
              <a:t>Na dom je bilo </a:t>
            </a:r>
            <a:r>
              <a:rPr lang="sl-SI" b="1" u="sng" dirty="0">
                <a:solidFill>
                  <a:schemeClr val="tx1"/>
                </a:solidFill>
              </a:rPr>
              <a:t>izposojenih</a:t>
            </a:r>
            <a:r>
              <a:rPr lang="sl-SI" dirty="0">
                <a:solidFill>
                  <a:schemeClr val="tx1"/>
                </a:solidFill>
              </a:rPr>
              <a:t> 99.674 enot gradiva, v čitalnico 1.208, SKUPAJ = </a:t>
            </a:r>
            <a:r>
              <a:rPr lang="sl-SI" b="1" u="sng" dirty="0">
                <a:solidFill>
                  <a:schemeClr val="tx1"/>
                </a:solidFill>
              </a:rPr>
              <a:t>100.882 enot</a:t>
            </a:r>
            <a:r>
              <a:rPr lang="sl-SI" b="1" dirty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478971" y="464457"/>
            <a:ext cx="11248571" cy="57911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478971" y="449943"/>
            <a:ext cx="11190515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05343" y="1996225"/>
            <a:ext cx="10469461" cy="1271318"/>
          </a:xfrm>
        </p:spPr>
        <p:txBody>
          <a:bodyPr>
            <a:normAutofit/>
          </a:bodyPr>
          <a:lstStyle/>
          <a:p>
            <a:r>
              <a:rPr lang="sl-SI" sz="3600" dirty="0"/>
              <a:t>Vabljeni v Miklošičevo knjižnico – FPNM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81318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ZGODOVINA KNJIŽNICE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0" y="1390918"/>
            <a:ext cx="9872871" cy="4038600"/>
          </a:xfrm>
          <a:noFill/>
        </p:spPr>
        <p:txBody>
          <a:bodyPr>
            <a:normAutofit fontScale="92500" lnSpcReduction="20000"/>
          </a:bodyPr>
          <a:lstStyle/>
          <a:p>
            <a:pPr lvl="0"/>
            <a:endParaRPr lang="sl-SI" sz="2600" dirty="0">
              <a:solidFill>
                <a:schemeClr val="tx1"/>
              </a:solidFill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sz="2600" dirty="0">
                <a:solidFill>
                  <a:schemeClr val="tx1"/>
                </a:solidFill>
              </a:rPr>
              <a:t>26. junija 1961 je bila v Mariboru ustanovljena Pedagoška akademija, leta 1963 je bila ustanovljena njena knjižnica (Knjižnica Pedagoške akademije)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sz="2600" dirty="0">
                <a:solidFill>
                  <a:schemeClr val="tx1"/>
                </a:solidFill>
              </a:rPr>
              <a:t>1986 se je preimenovala v Knjižnico Pedagoške fakultete</a:t>
            </a:r>
            <a:endParaRPr lang="sl-SI" sz="2600" dirty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sz="2600" dirty="0">
                <a:solidFill>
                  <a:schemeClr val="tx1"/>
                </a:solidFill>
              </a:rPr>
              <a:t>Leta 1988 se je kot 4. Knjižnica v Sloveniji vključila v sistem COBISS.SI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sz="2600" dirty="0">
                <a:solidFill>
                  <a:schemeClr val="tx1"/>
                </a:solidFill>
              </a:rPr>
              <a:t>V začetku leta 2007 se je knjižnica Pedagoške fakultete (PEFMB) preimenovala v Miklošičevo knjižnico – FPNM in postala matična knjižnica treh fakultet:</a:t>
            </a: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Filozofske fakultete Univerze v Mariboru</a:t>
            </a: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Pedagoške fakultete Univerze v Mariboru</a:t>
            </a: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/>
                </a:solidFill>
              </a:rPr>
              <a:t>Fakultete za naravoslovje in matematiko Univerze v Mariboru</a:t>
            </a:r>
          </a:p>
          <a:p>
            <a:endParaRPr lang="sl-SI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789904"/>
            <a:ext cx="9875520" cy="1038896"/>
          </a:xfrm>
        </p:spPr>
        <p:txBody>
          <a:bodyPr>
            <a:normAutofit fontScale="90000"/>
          </a:bodyPr>
          <a:lstStyle/>
          <a:p>
            <a:r>
              <a:rPr lang="sl-SI" sz="4000" b="1" dirty="0">
                <a:solidFill>
                  <a:srgbClr val="0070C0"/>
                </a:solidFill>
              </a:rPr>
              <a:t>STORITVE MIKLOŠIČEVE KNJIŽNICE – FPNM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0" y="1638300"/>
            <a:ext cx="9872980" cy="4591685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sl-SI" sz="2400" b="1" dirty="0">
                <a:solidFill>
                  <a:schemeClr val="tx1"/>
                </a:solidFill>
              </a:rPr>
              <a:t>Za vse tri fakultete opravljajo storitve in dejavnosti visokošolske knjižnice</a:t>
            </a:r>
            <a:r>
              <a:rPr lang="sl-SI" sz="2400" dirty="0">
                <a:solidFill>
                  <a:schemeClr val="tx1"/>
                </a:solidFill>
              </a:rPr>
              <a:t>:</a:t>
            </a:r>
          </a:p>
          <a:p>
            <a:pPr>
              <a:buClr>
                <a:srgbClr val="0070C0"/>
              </a:buClr>
            </a:pPr>
            <a:endParaRPr lang="sl-SI" sz="2400" dirty="0">
              <a:solidFill>
                <a:schemeClr val="tx1"/>
              </a:solidFill>
            </a:endParaRPr>
          </a:p>
          <a:p>
            <a:pPr lvl="1">
              <a:buClr>
                <a:srgbClr val="0070C0"/>
              </a:buClr>
            </a:pPr>
            <a:r>
              <a:rPr lang="sl-SI" sz="2180" dirty="0">
                <a:solidFill>
                  <a:schemeClr val="tx1"/>
                </a:solidFill>
              </a:rPr>
              <a:t>izposoja gradiva (Lokator knjižničnega gradiva)</a:t>
            </a:r>
          </a:p>
          <a:p>
            <a:pPr lvl="1">
              <a:buClr>
                <a:srgbClr val="0070C0"/>
              </a:buClr>
            </a:pPr>
            <a:r>
              <a:rPr lang="sl-SI" sz="2180" dirty="0">
                <a:solidFill>
                  <a:schemeClr val="tx1"/>
                </a:solidFill>
              </a:rPr>
              <a:t>medknjižnična izposoja gradiva</a:t>
            </a:r>
          </a:p>
          <a:p>
            <a:pPr lvl="1">
              <a:buClr>
                <a:srgbClr val="0070C0"/>
              </a:buClr>
            </a:pPr>
            <a:r>
              <a:rPr lang="sl-SI" sz="2180" dirty="0">
                <a:solidFill>
                  <a:schemeClr val="tx1"/>
                </a:solidFill>
              </a:rPr>
              <a:t>vnos bibliografskih enot v sistem (COBISS, </a:t>
            </a:r>
            <a:r>
              <a:rPr lang="sl-SI" sz="2180" dirty="0" err="1">
                <a:solidFill>
                  <a:schemeClr val="tx1"/>
                </a:solidFill>
              </a:rPr>
              <a:t>dCOBISS</a:t>
            </a:r>
            <a:r>
              <a:rPr lang="sl-SI" sz="2180" dirty="0">
                <a:solidFill>
                  <a:schemeClr val="tx1"/>
                </a:solidFill>
              </a:rPr>
              <a:t>, DKUM) </a:t>
            </a:r>
          </a:p>
          <a:p>
            <a:pPr lvl="1">
              <a:buClr>
                <a:srgbClr val="0070C0"/>
              </a:buClr>
            </a:pPr>
            <a:r>
              <a:rPr lang="sl-SI" sz="2180" dirty="0">
                <a:solidFill>
                  <a:schemeClr val="tx1"/>
                </a:solidFill>
              </a:rPr>
              <a:t>nakup in pridobivanje gradiva</a:t>
            </a:r>
          </a:p>
          <a:p>
            <a:pPr lvl="1">
              <a:buClr>
                <a:srgbClr val="0070C0"/>
              </a:buClr>
            </a:pPr>
            <a:r>
              <a:rPr lang="sl-SI" sz="2180" dirty="0">
                <a:solidFill>
                  <a:schemeClr val="tx1"/>
                </a:solidFill>
              </a:rPr>
              <a:t>obdelava zaključnih in ne zaključnih enot v </a:t>
            </a:r>
            <a:r>
              <a:rPr lang="sl-SI" sz="2180" dirty="0" err="1">
                <a:solidFill>
                  <a:schemeClr val="tx1"/>
                </a:solidFill>
              </a:rPr>
              <a:t>repozitoriju</a:t>
            </a:r>
            <a:r>
              <a:rPr lang="sl-SI" sz="2180" dirty="0">
                <a:solidFill>
                  <a:schemeClr val="tx1"/>
                </a:solidFill>
              </a:rPr>
              <a:t> (DKUM)</a:t>
            </a:r>
          </a:p>
          <a:p>
            <a:pPr lvl="1">
              <a:buClr>
                <a:srgbClr val="0070C0"/>
              </a:buClr>
            </a:pPr>
            <a:r>
              <a:rPr lang="sl-SI" sz="2180" dirty="0">
                <a:solidFill>
                  <a:schemeClr val="tx1"/>
                </a:solidFill>
              </a:rPr>
              <a:t>hranjenje, urejanje in posredovanje gradiva in informacij uporabnikom</a:t>
            </a:r>
          </a:p>
          <a:p>
            <a:pPr lvl="1">
              <a:buClr>
                <a:srgbClr val="0070C0"/>
              </a:buClr>
            </a:pPr>
            <a:r>
              <a:rPr lang="sl-SI" sz="2180" dirty="0">
                <a:solidFill>
                  <a:schemeClr val="tx1"/>
                </a:solidFill>
              </a:rPr>
              <a:t>izobraževanje uporabnikov in zaposlenih (prilagojeno potrebam vseh treh fakultet)  </a:t>
            </a:r>
          </a:p>
          <a:p>
            <a:pPr lvl="1">
              <a:buClr>
                <a:srgbClr val="0070C0"/>
              </a:buClr>
            </a:pPr>
            <a:r>
              <a:rPr lang="sl-SI" sz="2180" dirty="0">
                <a:solidFill>
                  <a:schemeClr val="tx1"/>
                </a:solidFill>
              </a:rPr>
              <a:t>gradnja informacijskih sistemov (odprti dostop, COBISS, </a:t>
            </a:r>
            <a:r>
              <a:rPr lang="sl-SI" sz="2180" dirty="0" err="1">
                <a:solidFill>
                  <a:schemeClr val="tx1"/>
                </a:solidFill>
              </a:rPr>
              <a:t>dCOBISS</a:t>
            </a:r>
            <a:r>
              <a:rPr lang="sl-SI" sz="2180" dirty="0">
                <a:solidFill>
                  <a:schemeClr val="tx1"/>
                </a:solidFill>
              </a:rPr>
              <a:t>, SICRIS, DKUM)</a:t>
            </a:r>
          </a:p>
          <a:p>
            <a:pPr lvl="1">
              <a:buClr>
                <a:srgbClr val="0070C0"/>
              </a:buClr>
            </a:pPr>
            <a:r>
              <a:rPr lang="sl-SI" sz="2180" dirty="0">
                <a:solidFill>
                  <a:schemeClr val="tx1"/>
                </a:solidFill>
              </a:rPr>
              <a:t>izdelovanje statistik </a:t>
            </a:r>
            <a:r>
              <a:rPr lang="sl-SI" sz="218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https://bibsist.nuk.uni-lj.si/predstavitev</a:t>
            </a:r>
            <a:endParaRPr lang="sl-SI" sz="218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</a:pPr>
            <a:r>
              <a:rPr lang="sl-SI" sz="2180" dirty="0">
                <a:solidFill>
                  <a:schemeClr val="tx1"/>
                </a:solidFill>
              </a:rPr>
              <a:t>samostojna izgradnja bibliografske podatkovne zbirke (Spletna aplikacija citati)</a:t>
            </a:r>
          </a:p>
          <a:p>
            <a:pPr marL="45720" indent="0"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>
                <a:solidFill>
                  <a:srgbClr val="0070C0"/>
                </a:solidFill>
              </a:rPr>
              <a:t>KNJIŽNIČNI FOND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0" y="1632397"/>
            <a:ext cx="9872871" cy="4038600"/>
          </a:xfrm>
        </p:spPr>
        <p:txBody>
          <a:bodyPr>
            <a:normAutofit/>
          </a:bodyPr>
          <a:lstStyle/>
          <a:p>
            <a:pPr lvl="0">
              <a:buClr>
                <a:srgbClr val="0070C0"/>
              </a:buClr>
            </a:pPr>
            <a:r>
              <a:rPr lang="sl-SI" dirty="0">
                <a:solidFill>
                  <a:schemeClr val="tx1"/>
                </a:solidFill>
              </a:rPr>
              <a:t>Miklošičeva knjižnica – FPNM je največja visokošolska knjižnica v okviru visokošolskih knjižnic UM. Knjižnični fond: več kot </a:t>
            </a:r>
            <a:r>
              <a:rPr lang="sl-SI" b="1" dirty="0">
                <a:solidFill>
                  <a:schemeClr val="tx1"/>
                </a:solidFill>
              </a:rPr>
              <a:t>160.000 enot</a:t>
            </a:r>
            <a:r>
              <a:rPr lang="sl-SI" dirty="0">
                <a:solidFill>
                  <a:schemeClr val="tx1"/>
                </a:solidFill>
              </a:rPr>
              <a:t> (monografske, serijske publikacije in neknjižno gradivo).</a:t>
            </a:r>
          </a:p>
          <a:p>
            <a:pPr lvl="0">
              <a:buClr>
                <a:srgbClr val="0070C0"/>
              </a:buClr>
            </a:pPr>
            <a:r>
              <a:rPr lang="sl-SI" dirty="0">
                <a:solidFill>
                  <a:schemeClr val="tx1"/>
                </a:solidFill>
              </a:rPr>
              <a:t>Več kot 60.000 enot gradiva stoji v prostem pristopu (najnovejše gradivo in gradivo, ki ga uporabniki pogosto uporabljajo).</a:t>
            </a:r>
          </a:p>
          <a:p>
            <a:pPr lvl="0">
              <a:buClr>
                <a:srgbClr val="0070C0"/>
              </a:buClr>
            </a:pPr>
            <a:r>
              <a:rPr lang="sl-SI" dirty="0">
                <a:solidFill>
                  <a:schemeClr val="tx1"/>
                </a:solidFill>
              </a:rPr>
              <a:t>Celoten fond je dostopen uporabnikom v lokalni bazi Miklošičeve knjižnice – FPNM (PEFMB, 50317). </a:t>
            </a:r>
            <a:r>
              <a:rPr lang="sl-SI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https://plus.cobiss.net/cobiss/si/sl/bib/search/advanced?db=cobib</a:t>
            </a:r>
            <a:endParaRPr lang="sl-SI" dirty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</a:pPr>
            <a:r>
              <a:rPr lang="sl-SI" dirty="0">
                <a:solidFill>
                  <a:schemeClr val="tx1"/>
                </a:solidFill>
              </a:rPr>
              <a:t>Pregledovanje, urejanje in prestavljanje knjižničnega fonda glede na potrebe  (gradivo, ki se ne obrača, prestavijo na lokacijo depo (skladišče) in obratno).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543" y="882177"/>
            <a:ext cx="5171804" cy="387386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555347" y="1210615"/>
            <a:ext cx="2640169" cy="43088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solidFill>
                  <a:srgbClr val="0070C0"/>
                </a:solidFill>
              </a:rPr>
              <a:t>GLAVNA IZPOSOJA</a:t>
            </a:r>
          </a:p>
        </p:txBody>
      </p:sp>
      <p:pic>
        <p:nvPicPr>
          <p:cNvPr id="4" name="Slika 3" descr="IMG_20200421_07230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4581" y="2620825"/>
            <a:ext cx="5215942" cy="376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2614412" y="5350640"/>
            <a:ext cx="2640169" cy="76944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solidFill>
                  <a:srgbClr val="0070C0"/>
                </a:solidFill>
              </a:rPr>
              <a:t>KOMPAKTNO SKLADIŠČE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72732" y="579550"/>
            <a:ext cx="10766737" cy="24006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200" dirty="0"/>
              <a:t>Gradivo je postavljeno (signatura, postavitev) po lokacijah, po principu Univerzalne decimalne klasifikacije (UDK), po abecedi avtorjev in abecedi naslovov.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200" dirty="0"/>
              <a:t>V knjižnici uporabljajo prirejen in modificiran lokalni postavitveni šifrant (lokacija –</a:t>
            </a:r>
          </a:p>
          <a:p>
            <a:pPr lvl="0"/>
            <a:r>
              <a:rPr lang="sl-SI" sz="2200" dirty="0"/>
              <a:t> črkovne oznake, skrajšani UDK):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sz="2200" dirty="0">
                <a:solidFill>
                  <a:srgbClr val="FF0000"/>
                </a:solidFill>
              </a:rPr>
              <a:t>K 8</a:t>
            </a:r>
            <a:r>
              <a:rPr lang="sl-SI" sz="2200" b="1" dirty="0">
                <a:solidFill>
                  <a:srgbClr val="FF0000"/>
                </a:solidFill>
              </a:rPr>
              <a:t>1</a:t>
            </a:r>
            <a:r>
              <a:rPr lang="sl-SI" sz="2200" dirty="0">
                <a:solidFill>
                  <a:srgbClr val="FF0000"/>
                </a:solidFill>
              </a:rPr>
              <a:t>1SLV TOPORIŠIČ J. Najnovejša (jezik)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sz="2200" dirty="0">
                <a:solidFill>
                  <a:srgbClr val="FF0000"/>
                </a:solidFill>
              </a:rPr>
              <a:t>K 8</a:t>
            </a:r>
            <a:r>
              <a:rPr lang="sl-SI" sz="2200" b="1" dirty="0">
                <a:solidFill>
                  <a:srgbClr val="FF0000"/>
                </a:solidFill>
              </a:rPr>
              <a:t>2</a:t>
            </a:r>
            <a:r>
              <a:rPr lang="sl-SI" sz="2200" dirty="0">
                <a:solidFill>
                  <a:srgbClr val="FF0000"/>
                </a:solidFill>
              </a:rPr>
              <a:t>1SLV JANČAR D. Ločil (književnost)</a:t>
            </a:r>
          </a:p>
          <a:p>
            <a:endParaRPr lang="sl-SI" dirty="0"/>
          </a:p>
        </p:txBody>
      </p:sp>
      <p:pic>
        <p:nvPicPr>
          <p:cNvPr id="3" name="Slika 2" descr="IMG_20200421_07184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8887" y="2766543"/>
            <a:ext cx="503301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jeZBesedilom 3"/>
          <p:cNvSpPr txBox="1"/>
          <p:nvPr/>
        </p:nvSpPr>
        <p:spPr>
          <a:xfrm>
            <a:off x="8422783" y="3696237"/>
            <a:ext cx="3206840" cy="76944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solidFill>
                  <a:srgbClr val="0070C0"/>
                </a:solidFill>
              </a:rPr>
              <a:t>SEZNAMI POSTAVITEV - PROSTI PRISTOP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93442"/>
          </a:xfrm>
        </p:spPr>
        <p:txBody>
          <a:bodyPr>
            <a:normAutofit fontScale="90000"/>
          </a:bodyPr>
          <a:lstStyle/>
          <a:p>
            <a:r>
              <a:rPr lang="sl-SI" sz="4000" b="1" dirty="0">
                <a:solidFill>
                  <a:srgbClr val="0070C0"/>
                </a:solidFill>
              </a:rPr>
              <a:t>KNJIŽNIČNI DELAVCI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01700" y="1416685"/>
            <a:ext cx="10114280" cy="4954905"/>
          </a:xfrm>
        </p:spPr>
        <p:txBody>
          <a:bodyPr>
            <a:normAutofit fontScale="80000" lnSpcReduction="10000"/>
          </a:bodyPr>
          <a:lstStyle/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sz="3200" dirty="0">
                <a:solidFill>
                  <a:schemeClr val="tx1"/>
                </a:solidFill>
              </a:rPr>
              <a:t> V knjižnici je zaposlenih 8 delavk za nedoločen čas: šest bibliotekark in dve knjižničarki. 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sl-SI" sz="3200" dirty="0">
                <a:solidFill>
                  <a:schemeClr val="tx1"/>
                </a:solidFill>
              </a:rPr>
              <a:t> Vse imajo bibliotekarski izpit, aktivno COBISS licenco in nazive iz bibliotekarske stroke: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sl-SI" sz="3200" dirty="0">
              <a:solidFill>
                <a:schemeClr val="tx1"/>
              </a:solidFill>
            </a:endParaRP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610" dirty="0">
                <a:solidFill>
                  <a:schemeClr val="tx1"/>
                </a:solidFill>
              </a:rPr>
              <a:t>Mojca </a:t>
            </a:r>
            <a:r>
              <a:rPr lang="sl-SI" sz="2610" dirty="0" err="1">
                <a:solidFill>
                  <a:schemeClr val="tx1"/>
                </a:solidFill>
              </a:rPr>
              <a:t>Garantini</a:t>
            </a:r>
            <a:r>
              <a:rPr lang="sl-SI" sz="2610" dirty="0">
                <a:solidFill>
                  <a:schemeClr val="tx1"/>
                </a:solidFill>
              </a:rPr>
              <a:t>, bibliotekarski specialist – vodja knjižnice</a:t>
            </a: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610" dirty="0">
                <a:solidFill>
                  <a:schemeClr val="tx1"/>
                </a:solidFill>
              </a:rPr>
              <a:t>Terezija Balant, višji bibliotekar – bibliografija, medknjižnična izposoja, izposoja</a:t>
            </a: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610" dirty="0">
                <a:solidFill>
                  <a:schemeClr val="tx1"/>
                </a:solidFill>
              </a:rPr>
              <a:t>Urška Zupan, višji bibliotekarski referent – katalogizacija, bibliografija, izposoja</a:t>
            </a: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610" dirty="0">
                <a:solidFill>
                  <a:schemeClr val="tx1"/>
                </a:solidFill>
              </a:rPr>
              <a:t>Violeta Zemljič </a:t>
            </a:r>
            <a:r>
              <a:rPr lang="sl-SI" sz="2610" dirty="0" err="1">
                <a:solidFill>
                  <a:schemeClr val="tx1"/>
                </a:solidFill>
              </a:rPr>
              <a:t>Pšajd</a:t>
            </a:r>
            <a:r>
              <a:rPr lang="sl-SI" sz="2610" dirty="0">
                <a:solidFill>
                  <a:schemeClr val="tx1"/>
                </a:solidFill>
              </a:rPr>
              <a:t>, višji bibliotekar – katalogizacija (zaključna dela), izposoja</a:t>
            </a: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610" dirty="0">
                <a:solidFill>
                  <a:schemeClr val="tx1"/>
                </a:solidFill>
              </a:rPr>
              <a:t>Darinka </a:t>
            </a:r>
            <a:r>
              <a:rPr lang="sl-SI" sz="2610" dirty="0" err="1">
                <a:solidFill>
                  <a:schemeClr val="tx1"/>
                </a:solidFill>
              </a:rPr>
              <a:t>Domajnko</a:t>
            </a:r>
            <a:r>
              <a:rPr lang="sl-SI" sz="2610" dirty="0">
                <a:solidFill>
                  <a:schemeClr val="tx1"/>
                </a:solidFill>
              </a:rPr>
              <a:t>, višji bibliotekar – katalogizacija (tudi neknjižno gradivo), izposoja</a:t>
            </a: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610" dirty="0">
                <a:solidFill>
                  <a:schemeClr val="tx1"/>
                </a:solidFill>
              </a:rPr>
              <a:t>Cvetka Sabadin, samostojni knjižničarski referent – citati, bibliografija, izposoja</a:t>
            </a: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610" dirty="0">
                <a:solidFill>
                  <a:schemeClr val="tx1"/>
                </a:solidFill>
              </a:rPr>
              <a:t>Melita Pešut, višji bibliotekar – serijske publikacije, baze podatkov, izposoja</a:t>
            </a:r>
          </a:p>
          <a:p>
            <a:pPr lvl="2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l-SI" sz="2610" dirty="0">
                <a:solidFill>
                  <a:schemeClr val="tx1"/>
                </a:solidFill>
              </a:rPr>
              <a:t>Martina Valentan, samostojni knjižničarski referent – katalogizacija, izposoja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512" y="813945"/>
            <a:ext cx="4354937" cy="1737360"/>
          </a:xfrm>
        </p:spPr>
        <p:txBody>
          <a:bodyPr/>
          <a:lstStyle/>
          <a:p>
            <a:r>
              <a:rPr lang="sl-SI" sz="3600" b="1" dirty="0">
                <a:solidFill>
                  <a:srgbClr val="0070C0"/>
                </a:solidFill>
              </a:rPr>
              <a:t>KNJIŽNICA V SLIKI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Slika 4" descr="IMG_20200421_07183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3248" y="1097280"/>
            <a:ext cx="5810250" cy="435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/>
          <p:cNvSpPr txBox="1"/>
          <p:nvPr/>
        </p:nvSpPr>
        <p:spPr>
          <a:xfrm>
            <a:off x="7142687" y="5483353"/>
            <a:ext cx="2640169" cy="43088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solidFill>
                  <a:srgbClr val="0070C0"/>
                </a:solidFill>
              </a:rPr>
              <a:t>ČITALNICA</a:t>
            </a:r>
          </a:p>
        </p:txBody>
      </p:sp>
      <p:pic>
        <p:nvPicPr>
          <p:cNvPr id="7" name="Slika 6" descr="IMG_20200421_07214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39" y="2398541"/>
            <a:ext cx="411861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jeZBesedilom 7"/>
          <p:cNvSpPr txBox="1"/>
          <p:nvPr/>
        </p:nvSpPr>
        <p:spPr>
          <a:xfrm>
            <a:off x="1745059" y="5528324"/>
            <a:ext cx="2640169" cy="43088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solidFill>
                  <a:srgbClr val="0070C0"/>
                </a:solidFill>
              </a:rPr>
              <a:t>MALA ČITALNICA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0200421_07250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315" y="1275715"/>
            <a:ext cx="5019675" cy="426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IMG_20200421_07303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2845" y="1140460"/>
            <a:ext cx="5100320" cy="400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jeZBesedilom 3"/>
          <p:cNvSpPr txBox="1"/>
          <p:nvPr/>
        </p:nvSpPr>
        <p:spPr>
          <a:xfrm>
            <a:off x="1326522" y="709196"/>
            <a:ext cx="3258356" cy="43088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solidFill>
                  <a:srgbClr val="0070C0"/>
                </a:solidFill>
              </a:rPr>
              <a:t>SKLADIŠČE (PERIODIKA)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7461211" y="5539633"/>
            <a:ext cx="1648495" cy="43088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solidFill>
                  <a:srgbClr val="0070C0"/>
                </a:solidFill>
              </a:rPr>
              <a:t>MEDIATEKA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TM03457444[[fn=Osnovno]]</Template>
  <TotalTime>211</TotalTime>
  <Words>621</Words>
  <Application>Microsoft Office PowerPoint</Application>
  <PresentationFormat>Širokozaslonsko</PresentationFormat>
  <Paragraphs>68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Corbel</vt:lpstr>
      <vt:lpstr>Wingdings</vt:lpstr>
      <vt:lpstr>Osnovno</vt:lpstr>
      <vt:lpstr>MIKLOŠIČEVA KNJIŽNICA – FPNM, visokošolska knjižnica Univerze v Mariboru </vt:lpstr>
      <vt:lpstr>ZGODOVINA KNJIŽNICE</vt:lpstr>
      <vt:lpstr>STORITVE MIKLOŠIČEVE KNJIŽNICE – FPNM </vt:lpstr>
      <vt:lpstr>KNJIŽNIČNI FOND </vt:lpstr>
      <vt:lpstr>PowerPointova predstavitev</vt:lpstr>
      <vt:lpstr>PowerPointova predstavitev</vt:lpstr>
      <vt:lpstr>KNJIŽNIČNI DELAVCI </vt:lpstr>
      <vt:lpstr>KNJIŽNICA V SLIKI </vt:lpstr>
      <vt:lpstr>PowerPointova predstavitev</vt:lpstr>
      <vt:lpstr>PowerPointova predstavitev</vt:lpstr>
      <vt:lpstr>UPORABNIKI</vt:lpstr>
      <vt:lpstr>PowerPointova predstavitev</vt:lpstr>
      <vt:lpstr>PowerPointova predstavitev</vt:lpstr>
      <vt:lpstr>Vabljeni v Miklošičevo knjižnico – FPNM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MIKLOŠIČEVA KNJIŽNICA – FPNM, visokošolska knjižnica Univerze v Mariboru</dc:title>
  <dc:creator>jana</dc:creator>
  <cp:lastModifiedBy>Urška Zupan</cp:lastModifiedBy>
  <cp:revision>58</cp:revision>
  <dcterms:created xsi:type="dcterms:W3CDTF">2020-04-23T18:27:00Z</dcterms:created>
  <dcterms:modified xsi:type="dcterms:W3CDTF">2025-09-26T08:12:39Z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