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</p:sldMasterIdLst>
  <p:notesMasterIdLst>
    <p:notesMasterId r:id="rId14"/>
  </p:notesMasterIdLst>
  <p:sldIdLst>
    <p:sldId id="1273" r:id="rId5"/>
    <p:sldId id="304" r:id="rId6"/>
    <p:sldId id="1264" r:id="rId7"/>
    <p:sldId id="1285" r:id="rId8"/>
    <p:sldId id="1266" r:id="rId9"/>
    <p:sldId id="1282" r:id="rId10"/>
    <p:sldId id="1283" r:id="rId11"/>
    <p:sldId id="1284" r:id="rId12"/>
    <p:sldId id="30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Garamond" panose="02020404030301010803" pitchFamily="18" charset="0"/>
      <p:regular r:id="rId21"/>
      <p:bold r:id="rId22"/>
      <p: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3598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1640" y="990600"/>
            <a:ext cx="6696744" cy="2013198"/>
          </a:xfrm>
        </p:spPr>
        <p:txBody>
          <a:bodyPr anchor="b"/>
          <a:lstStyle>
            <a:lvl1pPr algn="r">
              <a:defRPr sz="3300">
                <a:latin typeface="Calibri" pitchFamily="34" charset="0"/>
              </a:defRPr>
            </a:lvl1pPr>
          </a:lstStyle>
          <a:p>
            <a:pPr lvl="0"/>
            <a:r>
              <a:rPr lang="sl-SI" noProof="0"/>
              <a:t>Glavni naslov</a:t>
            </a:r>
            <a:endParaRPr lang="en-GB" noProof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640" y="3165816"/>
            <a:ext cx="6688832" cy="1295884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Calibri" pitchFamily="34" charset="0"/>
              </a:defRPr>
            </a:lvl1pPr>
          </a:lstStyle>
          <a:p>
            <a:pPr lvl="0"/>
            <a:r>
              <a:rPr lang="sl-SI" noProof="0"/>
              <a:t>Podnaslov</a:t>
            </a:r>
            <a:endParaRPr lang="en-GB" noProof="0"/>
          </a:p>
        </p:txBody>
      </p:sp>
      <p:pic>
        <p:nvPicPr>
          <p:cNvPr id="2050" name="Picture 2" descr="C:\Users\Danijel\Pictures\Logotipi in sheme\UM\UM.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249"/>
            <a:ext cx="2016224" cy="8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661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userDrawn="1">
  <p:cSld name="Text Only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>
            <a:extLst>
              <a:ext uri="{FF2B5EF4-FFF2-40B4-BE49-F238E27FC236}">
                <a16:creationId xmlns:a16="http://schemas.microsoft.com/office/drawing/2014/main" id="{07B70A62-80BA-454B-A789-26575CCAE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650" y="296250"/>
            <a:ext cx="8385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chemeClr val="tx1"/>
                </a:solidFill>
                <a:latin typeface="+mj-l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35448FAF-DAD7-4C36-B4DB-291B610783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21997" y="4767263"/>
            <a:ext cx="2279547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36" y="91937"/>
            <a:ext cx="540089" cy="5400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66212" y="1136650"/>
            <a:ext cx="8389438" cy="3709988"/>
          </a:xfrm>
        </p:spPr>
        <p:txBody>
          <a:bodyPr/>
          <a:lstStyle>
            <a:lvl1pPr marL="25400" indent="0">
              <a:buNone/>
              <a:defRPr sz="1500">
                <a:latin typeface="+mn-lt"/>
              </a:defRPr>
            </a:lvl1pPr>
            <a:lvl2pPr marL="508000" indent="0">
              <a:buNone/>
              <a:defRPr sz="1500">
                <a:latin typeface="+mn-lt"/>
              </a:defRPr>
            </a:lvl2pPr>
            <a:lvl3pPr marL="990600" indent="0">
              <a:buNone/>
              <a:defRPr sz="1500">
                <a:latin typeface="+mn-lt"/>
              </a:defRPr>
            </a:lvl3pPr>
            <a:lvl4pPr marL="1473200" indent="0">
              <a:buNone/>
              <a:defRPr sz="1500">
                <a:latin typeface="+mn-lt"/>
              </a:defRPr>
            </a:lvl4pPr>
            <a:lvl5pPr marL="19304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895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userDrawn="1">
  <p:cSld name="1_Text Only">
    <p:bg>
      <p:bgPr>
        <a:solidFill>
          <a:schemeClr val="bg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>
            <a:extLst>
              <a:ext uri="{FF2B5EF4-FFF2-40B4-BE49-F238E27FC236}">
                <a16:creationId xmlns:a16="http://schemas.microsoft.com/office/drawing/2014/main" id="{07B70A62-80BA-454B-A789-26575CCAE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650" y="296250"/>
            <a:ext cx="8385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chemeClr val="tx1"/>
                </a:solidFill>
                <a:latin typeface="+mj-l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Garamond"/>
              <a:buNone/>
              <a:defRPr sz="2800" i="1" u="none" strike="noStrike" cap="none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36" y="91937"/>
            <a:ext cx="540089" cy="5400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hape 22">
            <a:extLst>
              <a:ext uri="{FF2B5EF4-FFF2-40B4-BE49-F238E27FC236}">
                <a16:creationId xmlns:a16="http://schemas.microsoft.com/office/drawing/2014/main" id="{35448FAF-DAD7-4C36-B4DB-291B610783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21997" y="4767263"/>
            <a:ext cx="2279547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6212" y="1136650"/>
            <a:ext cx="4066832" cy="3709988"/>
          </a:xfrm>
        </p:spPr>
        <p:txBody>
          <a:bodyPr/>
          <a:lstStyle>
            <a:lvl1pPr marL="25400" indent="0">
              <a:buNone/>
              <a:defRPr sz="1500">
                <a:latin typeface="+mn-lt"/>
              </a:defRPr>
            </a:lvl1pPr>
            <a:lvl2pPr marL="508000" indent="0">
              <a:buNone/>
              <a:defRPr sz="1500">
                <a:latin typeface="+mn-lt"/>
              </a:defRPr>
            </a:lvl2pPr>
            <a:lvl3pPr marL="990600" indent="0">
              <a:buNone/>
              <a:defRPr sz="1500">
                <a:latin typeface="+mn-lt"/>
              </a:defRPr>
            </a:lvl3pPr>
            <a:lvl4pPr marL="1473200" indent="0">
              <a:buNone/>
              <a:defRPr sz="1500">
                <a:latin typeface="+mn-lt"/>
              </a:defRPr>
            </a:lvl4pPr>
            <a:lvl5pPr marL="19304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4"/>
          </p:nvPr>
        </p:nvSpPr>
        <p:spPr>
          <a:xfrm>
            <a:off x="4688818" y="1136650"/>
            <a:ext cx="4066832" cy="3709988"/>
          </a:xfrm>
        </p:spPr>
        <p:txBody>
          <a:bodyPr/>
          <a:lstStyle>
            <a:lvl1pPr marL="25400" indent="0">
              <a:buNone/>
              <a:defRPr sz="1500">
                <a:latin typeface="+mn-lt"/>
              </a:defRPr>
            </a:lvl1pPr>
            <a:lvl2pPr marL="508000" indent="0">
              <a:buNone/>
              <a:defRPr sz="1500">
                <a:latin typeface="+mn-lt"/>
              </a:defRPr>
            </a:lvl2pPr>
            <a:lvl3pPr marL="990600" indent="0">
              <a:buNone/>
              <a:defRPr sz="1500">
                <a:latin typeface="+mn-lt"/>
              </a:defRPr>
            </a:lvl3pPr>
            <a:lvl4pPr marL="1473200" indent="0">
              <a:buNone/>
              <a:defRPr sz="1500">
                <a:latin typeface="+mn-lt"/>
              </a:defRPr>
            </a:lvl4pPr>
            <a:lvl5pPr marL="1930400" indent="0">
              <a:buNone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13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jel\Desktop\Pasica\pasica-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6" y="4785996"/>
            <a:ext cx="898659" cy="29467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68279F-9BA6-4BEF-A888-F42A211E3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08000" cy="351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21600"/>
            <a:ext cx="7772400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230167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21600"/>
            <a:ext cx="7772400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966859"/>
      </p:ext>
    </p:extLst>
  </p:cSld>
  <p:clrMapOvr>
    <a:masterClrMapping/>
  </p:clrMapOvr>
  <p:transition spd="slow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anijel\Desktop\Pasica\pasica-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357504"/>
            <a:ext cx="8153400" cy="785496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21600"/>
            <a:ext cx="3810000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21600"/>
            <a:ext cx="3810000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6" y="4785996"/>
            <a:ext cx="898659" cy="29467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08000" cy="351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005782"/>
      </p:ext>
    </p:extLst>
  </p:cSld>
  <p:clrMapOvr>
    <a:masterClrMapping/>
  </p:clrMapOvr>
  <p:transition spd="slow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357504"/>
            <a:ext cx="8153400" cy="785496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21600"/>
            <a:ext cx="3810000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21600"/>
            <a:ext cx="3810000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8254338"/>
      </p:ext>
    </p:extLst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anijel\Desktop\Pasica\pasica-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357504"/>
            <a:ext cx="8153400" cy="785496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6" y="4785996"/>
            <a:ext cx="898659" cy="29467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83316" cy="351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343838"/>
      </p:ext>
    </p:extLst>
  </p:cSld>
  <p:clrMapOvr>
    <a:masterClrMapping/>
  </p:clrMapOvr>
  <p:transition spd="slow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357504"/>
            <a:ext cx="8153400" cy="785496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476674"/>
      </p:ext>
    </p:extLst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189047"/>
      </p:ext>
    </p:extLst>
  </p:cSld>
  <p:clrMapOvr>
    <a:masterClrMapping/>
  </p:clrMapOvr>
  <p:transition spd="slow"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">
  <p:cSld name="Last Slide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79562" y="2286000"/>
            <a:ext cx="8784900" cy="191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aramond"/>
              <a:buNone/>
              <a:defRPr sz="4800" i="1">
                <a:solidFill>
                  <a:schemeClr val="tx1"/>
                </a:solidFill>
                <a:latin typeface="+mj-l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 b="0" i="0" u="none" strike="noStrike" cap="none">
                <a:solidFill>
                  <a:srgbClr val="434343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BCC5BF-FA1F-49C5-AF28-7170D6F80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5686" y="95248"/>
            <a:ext cx="1978087" cy="11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57504"/>
            <a:ext cx="8153400" cy="78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Naslov strani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1600"/>
            <a:ext cx="7772400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100">
          <a:solidFill>
            <a:schemeClr val="tx1"/>
          </a:solidFill>
          <a:latin typeface="Calibri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>
          <a:solidFill>
            <a:schemeClr val="tx1"/>
          </a:solidFill>
          <a:latin typeface="Calibri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Calibri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baseline="0">
          <a:solidFill>
            <a:schemeClr val="tx1"/>
          </a:solidFill>
          <a:latin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ja.um.si/bodoci-studentje/Strani/Prijavni-roki-za-vpis-na-UM.aspx" TargetMode="External"/><Relationship Id="rId2" Type="http://schemas.openxmlformats.org/officeDocument/2006/relationships/hyperlink" Target="https://moja.um.si/bodoci-studentje/Strani/vpis-podiplomski.asp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f.um.si/studij/podiplomski-studij-3-stopnja/razpis-za-vpis/" TargetMode="External"/><Relationship Id="rId2" Type="http://schemas.openxmlformats.org/officeDocument/2006/relationships/hyperlink" Target="https://ff.um.si/studij/podiplomski-studij-2-stopnja/razpis-za-vpi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moja.um.si/bodoci-studentje/Strani/vpis-podiplomski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E13F5DE-3E8E-46CE-8CCF-F9D1CA4507EA}"/>
              </a:ext>
            </a:extLst>
          </p:cNvPr>
          <p:cNvSpPr txBox="1"/>
          <p:nvPr/>
        </p:nvSpPr>
        <p:spPr>
          <a:xfrm>
            <a:off x="375684" y="1957126"/>
            <a:ext cx="805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l-SI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 o zaključku študija na dodiplomskem študijskem programu ter prijavi in vpisu na podiplomske študijske programe za študijsko leto 2022/2023</a:t>
            </a:r>
            <a:endParaRPr lang="sl-SI" sz="2400" i="1" dirty="0">
              <a:solidFill>
                <a:srgbClr val="0070C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5406AA4-2240-4ED1-9B2A-661794D76352}"/>
              </a:ext>
            </a:extLst>
          </p:cNvPr>
          <p:cNvSpPr txBox="1"/>
          <p:nvPr/>
        </p:nvSpPr>
        <p:spPr>
          <a:xfrm>
            <a:off x="5433392" y="3416227"/>
            <a:ext cx="331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 smtClean="0"/>
              <a:t>Služba za študentske zadeve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88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40DD3B-CB56-464A-BC2F-16A79D99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59500"/>
            <a:ext cx="8153400" cy="785496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C00000"/>
                </a:solidFill>
              </a:rPr>
              <a:t>Razpis za vpis v </a:t>
            </a:r>
            <a:r>
              <a:rPr lang="sl-SI" sz="2800" dirty="0" smtClean="0">
                <a:solidFill>
                  <a:srgbClr val="C00000"/>
                </a:solidFill>
              </a:rPr>
              <a:t>podiplomske študijske programe Univerze v Mariboru za š. l. 2022/2023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78881D7-09B5-41EB-9F35-C8B000980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0BC108-4236-4F58-A952-896B0DE353D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3395" y="1447800"/>
            <a:ext cx="7141868" cy="1150938"/>
          </a:xfrm>
        </p:spPr>
        <p:txBody>
          <a:bodyPr/>
          <a:lstStyle/>
          <a:p>
            <a:endParaRPr lang="sl-SI" sz="1400" dirty="0"/>
          </a:p>
          <a:p>
            <a:r>
              <a:rPr lang="sl-SI" sz="1600" dirty="0">
                <a:cs typeface="Arial" panose="020B0604020202020204" pitchFamily="34" charset="0"/>
              </a:rPr>
              <a:t>Razpis za vpis 2022/2023 </a:t>
            </a:r>
            <a:r>
              <a:rPr lang="sl-SI" sz="1600" dirty="0" smtClean="0">
                <a:cs typeface="Arial" panose="020B0604020202020204" pitchFamily="34" charset="0"/>
              </a:rPr>
              <a:t>- </a:t>
            </a:r>
            <a:r>
              <a:rPr lang="sl-SI" sz="16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https</a:t>
            </a:r>
            <a:r>
              <a:rPr lang="sl-SI" sz="1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://</a:t>
            </a:r>
            <a:r>
              <a:rPr lang="sl-SI" sz="16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moja.um.si/bodoci-studentje/Strani/vpis-podiplomski.aspx</a:t>
            </a:r>
            <a:endParaRPr lang="sl-SI" sz="16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sl-SI" sz="1600" dirty="0" smtClean="0"/>
              <a:t>Roki: </a:t>
            </a:r>
            <a:r>
              <a:rPr lang="pl-PL" sz="1600" dirty="0">
                <a:hlinkClick r:id="rId3"/>
              </a:rPr>
              <a:t>Prijavni roki za vpis na UM</a:t>
            </a:r>
            <a:endParaRPr lang="sl-SI" sz="1600" dirty="0"/>
          </a:p>
        </p:txBody>
      </p:sp>
      <p:sp>
        <p:nvSpPr>
          <p:cNvPr id="6" name="Pravokotnik 5"/>
          <p:cNvSpPr/>
          <p:nvPr/>
        </p:nvSpPr>
        <p:spPr>
          <a:xfrm>
            <a:off x="1815548" y="2970828"/>
            <a:ext cx="5512904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POMEMBNO: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anose="020B0604020202020204" pitchFamily="34" charset="0"/>
              </a:rPr>
              <a:t>prijava: </a:t>
            </a:r>
            <a:r>
              <a:rPr lang="sl-SI" sz="1600" dirty="0" err="1">
                <a:cs typeface="Arial" panose="020B0604020202020204" pitchFamily="34" charset="0"/>
              </a:rPr>
              <a:t>eVŠ</a:t>
            </a:r>
            <a:r>
              <a:rPr lang="sl-SI" sz="1600" dirty="0">
                <a:cs typeface="Arial" panose="020B0604020202020204" pitchFamily="34" charset="0"/>
              </a:rPr>
              <a:t> (ne AIPS – kot vpis v višji letnik oz. ABS)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cs typeface="Arial" panose="020B0604020202020204" pitchFamily="34" charset="0"/>
              </a:rPr>
              <a:t>prijava </a:t>
            </a:r>
            <a:r>
              <a:rPr lang="sl-SI" sz="1600" dirty="0">
                <a:cs typeface="Arial" panose="020B0604020202020204" pitchFamily="34" charset="0"/>
              </a:rPr>
              <a:t>≠ </a:t>
            </a:r>
            <a:r>
              <a:rPr lang="sl-SI" sz="1600" dirty="0" smtClean="0">
                <a:cs typeface="Arial" panose="020B0604020202020204" pitchFamily="34" charset="0"/>
              </a:rPr>
              <a:t>vpis</a:t>
            </a:r>
          </a:p>
        </p:txBody>
      </p:sp>
    </p:spTree>
    <p:extLst>
      <p:ext uri="{BB962C8B-B14F-4D97-AF65-F5344CB8AC3E}">
        <p14:creationId xmlns:p14="http://schemas.microsoft.com/office/powerpoint/2010/main" val="210813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862C5A-150E-4FF4-AB0A-36E132AA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7504"/>
            <a:ext cx="8153400" cy="785496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l-SI" sz="2300" dirty="0">
                <a:solidFill>
                  <a:srgbClr val="C00000"/>
                </a:solidFill>
              </a:rPr>
              <a:t>Rokovniki prijavno-sprejemnih postopkov </a:t>
            </a:r>
            <a:r>
              <a:rPr lang="sl-SI" sz="2300" dirty="0" smtClean="0">
                <a:solidFill>
                  <a:srgbClr val="C00000"/>
                </a:solidFill>
              </a:rPr>
              <a:t>in navodila za prijavo in vpis na podiplomske študijske programe v študijskem letu 2022/2023</a:t>
            </a:r>
            <a:endParaRPr lang="sl-SI" sz="2300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65607AB-E5B7-4697-9A76-F278E556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221600"/>
            <a:ext cx="4155559" cy="345638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sl-SI" sz="15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l-SI" sz="1500" dirty="0" smtClean="0"/>
              <a:t>2. </a:t>
            </a:r>
            <a:r>
              <a:rPr lang="sl-SI" sz="1500" dirty="0"/>
              <a:t>stopnja: </a:t>
            </a:r>
            <a:r>
              <a:rPr lang="sl-SI" sz="15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https://ff.um.si/studij/podiplomski-studij-2-stopnja/razpis-za-vpis</a:t>
            </a:r>
            <a:r>
              <a:rPr lang="sl-SI" sz="15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/</a:t>
            </a:r>
            <a:r>
              <a:rPr lang="sl-SI" sz="1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sl-SI" sz="15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sl-SI" sz="15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l-SI" sz="1500" dirty="0" smtClean="0"/>
              <a:t>3. </a:t>
            </a:r>
            <a:r>
              <a:rPr lang="sl-SI" sz="1500" dirty="0"/>
              <a:t>stopnja: </a:t>
            </a:r>
            <a:r>
              <a:rPr lang="sl-SI" sz="1500" dirty="0">
                <a:hlinkClick r:id="rId3"/>
              </a:rPr>
              <a:t>https://ff.um.si/studij/podiplomski-studij-3-stopnja/razpis-za-vpis</a:t>
            </a:r>
            <a:r>
              <a:rPr lang="sl-SI" sz="1500" dirty="0" smtClean="0">
                <a:hlinkClick r:id="rId3"/>
              </a:rPr>
              <a:t>/</a:t>
            </a:r>
            <a:r>
              <a:rPr lang="sl-SI" sz="1500" dirty="0" smtClean="0"/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sl-SI" sz="15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l-SI" sz="1500" dirty="0"/>
              <a:t>m</a:t>
            </a:r>
            <a:r>
              <a:rPr lang="sl-SI" sz="1500" dirty="0" smtClean="0"/>
              <a:t>oja.UM</a:t>
            </a:r>
            <a:r>
              <a:rPr lang="sl-SI" sz="1500" dirty="0"/>
              <a:t>: </a:t>
            </a:r>
            <a:r>
              <a:rPr lang="sl-SI" sz="1500" dirty="0">
                <a:hlinkClick r:id="rId4"/>
              </a:rPr>
              <a:t>https://</a:t>
            </a:r>
            <a:r>
              <a:rPr lang="sl-SI" sz="1500" dirty="0" smtClean="0">
                <a:hlinkClick r:id="rId4"/>
              </a:rPr>
              <a:t>moja.um.si/bodoci-studentje/Strani/vpis-podiplomski.aspx</a:t>
            </a:r>
            <a:r>
              <a:rPr lang="sl-SI" sz="1500" dirty="0" smtClean="0"/>
              <a:t> </a:t>
            </a:r>
            <a:endParaRPr lang="sl-SI" sz="1500" dirty="0"/>
          </a:p>
          <a:p>
            <a:pPr>
              <a:lnSpc>
                <a:spcPct val="90000"/>
              </a:lnSpc>
            </a:pPr>
            <a:endParaRPr lang="sl-SI" sz="1500" dirty="0"/>
          </a:p>
        </p:txBody>
      </p:sp>
      <p:pic>
        <p:nvPicPr>
          <p:cNvPr id="5" name="Picture 2" descr="Poklicno svetovanje | OŠ Škofije">
            <a:extLst>
              <a:ext uri="{FF2B5EF4-FFF2-40B4-BE49-F238E27FC236}">
                <a16:creationId xmlns:a16="http://schemas.microsoft.com/office/drawing/2014/main" id="{A3B73856-8CE5-464B-B918-D504603D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6432"/>
            <a:ext cx="3810000" cy="31467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DDC4F73E-DAB8-48C1-A91D-4C8C5709E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3396" y="4785996"/>
            <a:ext cx="898659" cy="29467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010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 smtClean="0">
                <a:solidFill>
                  <a:srgbClr val="C00000"/>
                </a:solidFill>
              </a:rPr>
              <a:t>Zaključek študija na 1. stopnji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800100" y="2108340"/>
            <a:ext cx="7620000" cy="224676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POMEMBNO: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Ali ob diplomiranju izgubim status študenta?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Ne. </a:t>
            </a:r>
            <a:r>
              <a:rPr lang="sl-SI" sz="1400" dirty="0"/>
              <a:t>O</a:t>
            </a:r>
            <a:r>
              <a:rPr lang="sl-SI" sz="1400" dirty="0" smtClean="0"/>
              <a:t>b diplomiranju na 1. stopnji status velja do 30. 9. 2022, zato svetujemo:</a:t>
            </a:r>
          </a:p>
          <a:p>
            <a:pPr marL="1200150" lvl="2" indent="-285750">
              <a:buFontTx/>
              <a:buChar char="-"/>
            </a:pPr>
            <a:r>
              <a:rPr lang="sl-SI" sz="1400" dirty="0" smtClean="0"/>
              <a:t>V primeru opravljanja izpita pri zadnji učni enoti – možnost razpisa posebnega izpitnega roka.</a:t>
            </a:r>
          </a:p>
          <a:p>
            <a:pPr marL="1200150" lvl="2" indent="-285750">
              <a:buFontTx/>
              <a:buChar char="-"/>
            </a:pPr>
            <a:r>
              <a:rPr lang="sl-SI" sz="1400" dirty="0" smtClean="0"/>
              <a:t>Po zadnji opravljeni obveznosti čim prej oddati vlogo za ugotovitev zaključenega študija.</a:t>
            </a:r>
          </a:p>
          <a:p>
            <a:pPr lvl="1"/>
            <a:endParaRPr lang="sl-S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Ali se lahko </a:t>
            </a:r>
            <a:r>
              <a:rPr lang="sl-SI" sz="1400" u="sng" dirty="0" smtClean="0"/>
              <a:t>prijavim</a:t>
            </a:r>
            <a:r>
              <a:rPr lang="sl-SI" sz="1400" dirty="0" smtClean="0"/>
              <a:t> za študij na 2. stopnji še preden zaključim študij na 1. stopnji?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Da. </a:t>
            </a:r>
            <a:endParaRPr lang="en-US" sz="1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00100" y="1265583"/>
            <a:ext cx="76200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Rok za diplomiranje – do roka za prijavo</a:t>
            </a:r>
            <a:r>
              <a:rPr lang="sl-SI" sz="1400" dirty="0"/>
              <a:t> </a:t>
            </a:r>
            <a:r>
              <a:rPr lang="sl-SI" sz="1400" dirty="0" smtClean="0"/>
              <a:t>(8. 9. 2022 oz. 31. 5.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Rok za oddajo vloge za ugotovitev zaključenega dodiplomskega študija: do 6. 9. 2022 (brez zaključnega dela) oz. 1. 9. 2022 (z zaključnim delom)</a:t>
            </a:r>
          </a:p>
        </p:txBody>
      </p:sp>
    </p:spTree>
    <p:extLst>
      <p:ext uri="{BB962C8B-B14F-4D97-AF65-F5344CB8AC3E}">
        <p14:creationId xmlns:p14="http://schemas.microsoft.com/office/powerpoint/2010/main" val="382670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7C9D-021C-4889-9843-9DC2D8F9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7834"/>
            <a:ext cx="8153400" cy="1204852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C00000"/>
                </a:solidFill>
              </a:rPr>
              <a:t>Prijavni roki</a:t>
            </a:r>
            <a:r>
              <a:rPr lang="sl-SI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– 2. stopnja</a:t>
            </a:r>
            <a:b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sl-SI" sz="28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5D35E7C-614B-4FE3-B213-65733A79F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75862" y="1265583"/>
            <a:ext cx="229262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državljane RS in drugih držav članic EU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25. 3. 2022 do 8. 9. 2022  </a:t>
            </a:r>
            <a:r>
              <a:rPr lang="sl-SI" sz="1200" i="1" dirty="0" smtClean="0"/>
              <a:t>(sprejeti so vpisani najkasneje do 16. 9. 2022)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Prijavni rok za zapolnitev vpisnih mest: </a:t>
            </a:r>
            <a:r>
              <a:rPr lang="sl-SI" sz="1200" dirty="0" smtClean="0"/>
              <a:t>od 21. 9. 2022 do 22. 9. 2022 do 12. ure </a:t>
            </a:r>
            <a:r>
              <a:rPr lang="sl-SI" sz="1200" i="1" dirty="0" smtClean="0"/>
              <a:t>(sprejeti so vpisani najkasneje do 30. 9. 2022)</a:t>
            </a:r>
            <a:endParaRPr lang="en-US" sz="1200" i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180523" y="1265583"/>
            <a:ext cx="2292626" cy="2923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Slovence brez slovenskega državljanstva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25. 3. 2022 do 8. 9. 2022  </a:t>
            </a:r>
            <a:r>
              <a:rPr lang="sl-SI" sz="1200" i="1" dirty="0" smtClean="0"/>
              <a:t>(sprejeti so vpisani najkasneje do 30. 9. 2022)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Prijavni rok za zapolnitev vpisnih mest </a:t>
            </a:r>
            <a:r>
              <a:rPr lang="sl-SI" sz="1200" i="1" dirty="0" smtClean="0">
                <a:solidFill>
                  <a:srgbClr val="00B050"/>
                </a:solidFill>
              </a:rPr>
              <a:t>(le, če se fakulteta tako odloči): </a:t>
            </a:r>
            <a:r>
              <a:rPr lang="sl-SI" sz="1200" dirty="0" smtClean="0"/>
              <a:t>od 21. 9. 2022 do 22. 9. 2022 do 12. ure </a:t>
            </a:r>
            <a:r>
              <a:rPr lang="sl-SI" sz="1200" i="1" dirty="0" smtClean="0"/>
              <a:t>(sprejeti so vpisani najkasneje do 30. 9. 2022)</a:t>
            </a:r>
            <a:endParaRPr lang="en-US" sz="1200" i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685184" y="1265583"/>
            <a:ext cx="2478212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državljane držav nečlanic EU - tujci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25. 3. 2022 do 31. 5. 2022  </a:t>
            </a:r>
            <a:r>
              <a:rPr lang="sl-SI" sz="1200" i="1" dirty="0" smtClean="0"/>
              <a:t>(sprejeti so vpisani najkasneje do 30. 6. 2022)</a:t>
            </a:r>
          </a:p>
          <a:p>
            <a:endParaRPr lang="sl-SI" sz="1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Drugi </a:t>
            </a:r>
            <a:r>
              <a:rPr lang="sl-SI" sz="1200" dirty="0">
                <a:solidFill>
                  <a:srgbClr val="00B050"/>
                </a:solidFill>
              </a:rPr>
              <a:t>prijavni rok: </a:t>
            </a:r>
            <a:r>
              <a:rPr lang="sl-SI" sz="1200" dirty="0" smtClean="0"/>
              <a:t>od 6. 7. 2022 do 8. 9. 2022 </a:t>
            </a:r>
            <a:r>
              <a:rPr lang="sl-SI" sz="1200" i="1" dirty="0" smtClean="0"/>
              <a:t>(sprejeti </a:t>
            </a:r>
            <a:r>
              <a:rPr lang="sl-SI" sz="1200" i="1" dirty="0"/>
              <a:t>so vpisani najkasneje do 30. </a:t>
            </a:r>
            <a:r>
              <a:rPr lang="sl-SI" sz="1200" i="1" dirty="0" smtClean="0"/>
              <a:t>9. </a:t>
            </a:r>
            <a:r>
              <a:rPr lang="sl-SI" sz="1200" i="1" dirty="0"/>
              <a:t>2022)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Prijavni rok za zapolnitev vpisnih mest </a:t>
            </a:r>
            <a:r>
              <a:rPr lang="sl-SI" sz="1200" i="1" dirty="0" smtClean="0">
                <a:solidFill>
                  <a:srgbClr val="00B050"/>
                </a:solidFill>
              </a:rPr>
              <a:t>(le, če se fakulteta tako odloči): </a:t>
            </a:r>
            <a:r>
              <a:rPr lang="sl-SI" sz="1200" dirty="0" smtClean="0"/>
              <a:t>od 21. 9. 2022 do 22. 9. 2022 do 12. ure </a:t>
            </a:r>
            <a:r>
              <a:rPr lang="sl-SI" sz="1200" i="1" dirty="0" smtClean="0"/>
              <a:t>(sprejeti so vpisani najkasneje do 30. 9. 2022)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9310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7C9D-021C-4889-9843-9DC2D8F9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7834"/>
            <a:ext cx="8153400" cy="1204852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C00000"/>
                </a:solidFill>
              </a:rPr>
              <a:t>Prijavni roki</a:t>
            </a:r>
            <a:r>
              <a:rPr lang="sl-SI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– 2. stopnja</a:t>
            </a:r>
            <a:b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sl-SI" sz="28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5D35E7C-614B-4FE3-B213-65733A79F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317474" y="1504122"/>
            <a:ext cx="2292626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vpis v višji letnik in vzporedni študij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1. 9. 2022 do 16. 9. 2022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FF0000"/>
                </a:solidFill>
              </a:rPr>
              <a:t>Prijavni rok za zapolnitev vpisnih mest: od 21. 9. 2022 do 22. 9. 2022 do 12. ure </a:t>
            </a:r>
            <a:r>
              <a:rPr lang="sl-SI" sz="1200" i="1" dirty="0" smtClean="0">
                <a:solidFill>
                  <a:srgbClr val="FF0000"/>
                </a:solidFill>
              </a:rPr>
              <a:t>(sprejeti so vpisani najkasneje do 30. 9. 2022)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943062" y="1504122"/>
            <a:ext cx="229262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razseljene osebe z začasno zaščito iz Ukrajine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26. 4. 2022 do 1. 9. 2022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FF0000"/>
                </a:solidFill>
              </a:rPr>
              <a:t>Prijavni rok za zapolnitev vpisnih mest </a:t>
            </a:r>
            <a:r>
              <a:rPr lang="sl-SI" sz="1200" i="1" dirty="0" smtClean="0">
                <a:solidFill>
                  <a:srgbClr val="FF0000"/>
                </a:solidFill>
              </a:rPr>
              <a:t>(le, če se fakulteta tako odloči): </a:t>
            </a:r>
            <a:r>
              <a:rPr lang="sl-SI" sz="1200" dirty="0" smtClean="0">
                <a:solidFill>
                  <a:srgbClr val="FF0000"/>
                </a:solidFill>
              </a:rPr>
              <a:t>od 21. 9. 2022 do 22. 9. 2022 do 12. ure </a:t>
            </a:r>
            <a:r>
              <a:rPr lang="sl-SI" sz="1200" i="1" dirty="0" smtClean="0">
                <a:solidFill>
                  <a:srgbClr val="FF0000"/>
                </a:solidFill>
              </a:rPr>
              <a:t>(sprejeti so vpisani najkasneje do 30. 9. 2022)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7C9D-021C-4889-9843-9DC2D8F9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7834"/>
            <a:ext cx="8153400" cy="1204852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C00000"/>
                </a:solidFill>
              </a:rPr>
              <a:t>Prijavni roki</a:t>
            </a:r>
            <a:r>
              <a:rPr lang="sl-SI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– 3. stopnja</a:t>
            </a:r>
            <a:b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sl-SI" sz="28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5D35E7C-614B-4FE3-B213-65733A79F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75862" y="1265583"/>
            <a:ext cx="229262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državljane RS in drugih držav članic EU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25. 3. 2022 do 8. 9. 2022  </a:t>
            </a:r>
            <a:r>
              <a:rPr lang="sl-SI" sz="1200" i="1" dirty="0" smtClean="0"/>
              <a:t>(sprejeti so vpisani najkasneje do 16. 9. 2022)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Prijavni rok za zapolnitev vpisnih mest: </a:t>
            </a:r>
            <a:r>
              <a:rPr lang="sl-SI" sz="1200" dirty="0" smtClean="0"/>
              <a:t>od 21. 9. 2022 do 22. 9. 2022 do 12. ure </a:t>
            </a:r>
            <a:r>
              <a:rPr lang="sl-SI" sz="1200" i="1" dirty="0" smtClean="0"/>
              <a:t>(sprejeti so vpisani najkasneje do 30. 9. 2022)</a:t>
            </a:r>
            <a:endParaRPr lang="en-US" sz="1200" i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180522" y="1265583"/>
            <a:ext cx="4585251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Slovence brez slovenskega državljanstva in za </a:t>
            </a:r>
            <a:r>
              <a:rPr lang="sl-SI" sz="1400" dirty="0">
                <a:solidFill>
                  <a:srgbClr val="7030A0"/>
                </a:solidFill>
              </a:rPr>
              <a:t>državljane držav nečlanic EU </a:t>
            </a:r>
            <a:r>
              <a:rPr lang="sl-SI" sz="1400" dirty="0" smtClean="0">
                <a:solidFill>
                  <a:srgbClr val="7030A0"/>
                </a:solidFill>
              </a:rPr>
              <a:t>– tujci</a:t>
            </a:r>
          </a:p>
          <a:p>
            <a:pPr algn="ctr"/>
            <a:endParaRPr lang="sl-SI" sz="1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>
                <a:solidFill>
                  <a:srgbClr val="00B050"/>
                </a:solidFill>
              </a:rPr>
              <a:t>Prvi prijavni rok: </a:t>
            </a:r>
            <a:r>
              <a:rPr lang="sl-SI" sz="1200" dirty="0">
                <a:solidFill>
                  <a:schemeClr val="accent4"/>
                </a:solidFill>
              </a:rPr>
              <a:t>od 25. 3. 2022 do 31. 5. 2022  </a:t>
            </a:r>
            <a:r>
              <a:rPr lang="sl-SI" sz="1200" i="1" dirty="0"/>
              <a:t>(sprejeti so vpisani najkasneje do 30. 6. 2022</a:t>
            </a:r>
            <a:r>
              <a:rPr lang="sl-SI" sz="1200" i="1" dirty="0" smtClean="0"/>
              <a:t>)</a:t>
            </a:r>
          </a:p>
          <a:p>
            <a:endParaRPr lang="sl-SI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>
                <a:solidFill>
                  <a:srgbClr val="00B050"/>
                </a:solidFill>
              </a:rPr>
              <a:t>Drugi prijavni rok: </a:t>
            </a:r>
            <a:r>
              <a:rPr lang="sl-SI" sz="1200" dirty="0"/>
              <a:t>od 6. 7. 2022 do 8. 9. 2022 </a:t>
            </a:r>
            <a:r>
              <a:rPr lang="sl-SI" sz="1200" i="1" dirty="0"/>
              <a:t>(sprejeti so vpisani najkasneje do 30. 9. 2022)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>
                <a:solidFill>
                  <a:srgbClr val="00B050"/>
                </a:solidFill>
              </a:rPr>
              <a:t>Prijavni rok za zapolnitev vpisnih mest </a:t>
            </a:r>
            <a:r>
              <a:rPr lang="sl-SI" sz="1200" i="1" dirty="0">
                <a:solidFill>
                  <a:srgbClr val="00B050"/>
                </a:solidFill>
              </a:rPr>
              <a:t>(le, če se fakulteta tako odloči): </a:t>
            </a:r>
            <a:r>
              <a:rPr lang="sl-SI" sz="1200" dirty="0"/>
              <a:t>od 21. 9. 2022 do 22. 9. 2022 do 12. ure </a:t>
            </a:r>
            <a:r>
              <a:rPr lang="sl-SI" sz="1200" i="1" dirty="0"/>
              <a:t>(sprejeti so vpisani najkasneje do 30. 9. 2022)</a:t>
            </a:r>
            <a:endParaRPr lang="en-US" sz="1200" i="1" dirty="0"/>
          </a:p>
          <a:p>
            <a:pPr algn="ctr"/>
            <a:endParaRPr lang="sl-SI" sz="1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49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7C9D-021C-4889-9843-9DC2D8F9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7834"/>
            <a:ext cx="8153400" cy="1204852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C00000"/>
                </a:solidFill>
              </a:rPr>
              <a:t>Prijavni roki</a:t>
            </a:r>
            <a:r>
              <a:rPr lang="sl-SI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– 3. stopnja</a:t>
            </a:r>
            <a:br>
              <a:rPr lang="sl-SI" sz="28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sl-SI" sz="28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5D35E7C-614B-4FE3-B213-65733A79F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317474" y="1504122"/>
            <a:ext cx="2292626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vpis v višji letnik</a:t>
            </a:r>
          </a:p>
          <a:p>
            <a:pPr algn="ctr"/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1. 9. 2022 do 16. 9. 2022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FF0000"/>
                </a:solidFill>
              </a:rPr>
              <a:t>Prijavni rok za zapolnitev vpisnih mest: od 21. 9. 2022 do 22. 9. 2022 do 12. ure </a:t>
            </a:r>
            <a:r>
              <a:rPr lang="sl-SI" sz="1200" i="1" dirty="0" smtClean="0">
                <a:solidFill>
                  <a:srgbClr val="FF0000"/>
                </a:solidFill>
              </a:rPr>
              <a:t>(sprejeti so vpisani najkasneje do 30. 9. 2022)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943062" y="1504122"/>
            <a:ext cx="229262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solidFill>
                  <a:srgbClr val="7030A0"/>
                </a:solidFill>
              </a:rPr>
              <a:t>Za razseljene osebe z začasno zaščito iz Ukrajine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00B050"/>
                </a:solidFill>
              </a:rPr>
              <a:t>Prvi prijavni rok: </a:t>
            </a:r>
            <a:r>
              <a:rPr lang="sl-SI" sz="1200" dirty="0" smtClean="0">
                <a:solidFill>
                  <a:schemeClr val="accent4"/>
                </a:solidFill>
              </a:rPr>
              <a:t>od 26. 4. 2022 do 1. 9. 2022</a:t>
            </a:r>
          </a:p>
          <a:p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smtClean="0">
                <a:solidFill>
                  <a:srgbClr val="FF0000"/>
                </a:solidFill>
              </a:rPr>
              <a:t>Prijavni rok za zapolnitev vpisnih mest </a:t>
            </a:r>
            <a:r>
              <a:rPr lang="sl-SI" sz="1200" i="1" dirty="0" smtClean="0">
                <a:solidFill>
                  <a:srgbClr val="FF0000"/>
                </a:solidFill>
              </a:rPr>
              <a:t>(le, če se fakulteta tako odloči): </a:t>
            </a:r>
            <a:r>
              <a:rPr lang="sl-SI" sz="1200" dirty="0" smtClean="0">
                <a:solidFill>
                  <a:srgbClr val="FF0000"/>
                </a:solidFill>
              </a:rPr>
              <a:t>od 21. 9. 2022 do 22. 9. 2022 do 12. ure </a:t>
            </a:r>
            <a:r>
              <a:rPr lang="sl-SI" sz="1200" i="1" dirty="0" smtClean="0">
                <a:solidFill>
                  <a:srgbClr val="FF0000"/>
                </a:solidFill>
              </a:rPr>
              <a:t>(sprejeti so vpisani najkasneje do 30. 9. 2022)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3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F7C9D-021C-4889-9843-9DC2D8F9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65" y="672807"/>
            <a:ext cx="8153400" cy="785496"/>
          </a:xfrm>
        </p:spPr>
        <p:txBody>
          <a:bodyPr/>
          <a:lstStyle/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Dokazila o izpolnjevanju pogojev</a:t>
            </a:r>
            <a:endParaRPr lang="sl-SI" sz="32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5D35E7C-614B-4FE3-B213-65733A79F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469543B-FCDA-4431-AA45-70599216DEA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5650" y="1871330"/>
            <a:ext cx="8388350" cy="2895932"/>
          </a:xfrm>
        </p:spPr>
        <p:txBody>
          <a:bodyPr/>
          <a:lstStyle/>
          <a:p>
            <a:r>
              <a:rPr lang="sl-SI" sz="2000" dirty="0" smtClean="0"/>
              <a:t>Kandidatom, ki so zaključili študij na FF UM, potrdila o diplomiranju ni potrebno predložiti. </a:t>
            </a:r>
          </a:p>
          <a:p>
            <a:r>
              <a:rPr lang="sl-SI" sz="2000" dirty="0" smtClean="0"/>
              <a:t>Potrdilo o znanju slovenskega jezika na ravni C2, B2.</a:t>
            </a:r>
          </a:p>
          <a:p>
            <a:r>
              <a:rPr lang="sl-SI" sz="2000" dirty="0" smtClean="0"/>
              <a:t>Potrdilo o opravljenih diferencialnih izpitih.</a:t>
            </a:r>
          </a:p>
          <a:p>
            <a:r>
              <a:rPr lang="sl-SI" sz="2000" dirty="0" smtClean="0"/>
              <a:t>Odločba o priznavanju v tujini predhodno pridobljene izobrazbe.</a:t>
            </a:r>
            <a:endParaRPr 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1779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.SI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FAE50B5916634C897E03C84F89BA89" ma:contentTypeVersion="16" ma:contentTypeDescription="Ustvari nov dokument." ma:contentTypeScope="" ma:versionID="596a1db193cd12a432d60874279ee010">
  <xsd:schema xmlns:xsd="http://www.w3.org/2001/XMLSchema" xmlns:xs="http://www.w3.org/2001/XMLSchema" xmlns:p="http://schemas.microsoft.com/office/2006/metadata/properties" xmlns:ns1="http://schemas.microsoft.com/sharepoint/v3" xmlns:ns3="e770658a-bd63-404c-9413-3df0a7c0accf" xmlns:ns4="6b71bd81-bc90-44ec-9f70-857455b075ac" targetNamespace="http://schemas.microsoft.com/office/2006/metadata/properties" ma:root="true" ma:fieldsID="e794181f75d405124ee0ae9051d3e310" ns1:_="" ns3:_="" ns4:_="">
    <xsd:import namespace="http://schemas.microsoft.com/sharepoint/v3"/>
    <xsd:import namespace="e770658a-bd63-404c-9413-3df0a7c0accf"/>
    <xsd:import namespace="6b71bd81-bc90-44ec-9f70-857455b07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Lastnosti pravilnika o enotnem ravnanju skladno s predpisi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Dejanje UV pravilnika o enotnem ravnanju skladno s predpis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0658a-bd63-404c-9413-3df0a7c0ac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1bd81-bc90-44ec-9f70-857455b07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5C4CE5-26D3-48D9-AD25-73A08B090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70658a-bd63-404c-9413-3df0a7c0accf"/>
    <ds:schemaRef ds:uri="6b71bd81-bc90-44ec-9f70-857455b075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C40C9-0374-45AE-90CA-570A703C7E5C}">
  <ds:schemaRefs>
    <ds:schemaRef ds:uri="http://www.w3.org/XML/1998/namespace"/>
    <ds:schemaRef ds:uri="e770658a-bd63-404c-9413-3df0a7c0accf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6b71bd81-bc90-44ec-9f70-857455b075a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2AA0B8-9B1F-4355-9D2F-97D4F3EA9E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1022</Words>
  <Application>Microsoft Office PowerPoint</Application>
  <PresentationFormat>Diaprojekcija na zaslonu (16:9)</PresentationFormat>
  <Paragraphs>93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Calibri</vt:lpstr>
      <vt:lpstr>Arial</vt:lpstr>
      <vt:lpstr>Wingdings</vt:lpstr>
      <vt:lpstr>Times New Roman</vt:lpstr>
      <vt:lpstr>Tahoma</vt:lpstr>
      <vt:lpstr>Garamond</vt:lpstr>
      <vt:lpstr>UM.SI</vt:lpstr>
      <vt:lpstr>PowerPointova predstavitev</vt:lpstr>
      <vt:lpstr>Razpis za vpis v podiplomske študijske programe Univerze v Mariboru za š. l. 2022/2023</vt:lpstr>
      <vt:lpstr>Rokovniki prijavno-sprejemnih postopkov in navodila za prijavo in vpis na podiplomske študijske programe v študijskem letu 2022/2023</vt:lpstr>
      <vt:lpstr>Zaključek študija na 1. stopnji</vt:lpstr>
      <vt:lpstr>Prijavni roki – 2. stopnja </vt:lpstr>
      <vt:lpstr>Prijavni roki – 2. stopnja </vt:lpstr>
      <vt:lpstr>Prijavni roki – 3. stopnja </vt:lpstr>
      <vt:lpstr>Prijavni roki – 3. stopnja </vt:lpstr>
      <vt:lpstr>Dokazila o izpolnjevanju pogojev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Ponudba rokovnikov Univerze v Ljubljani</dc:title>
  <dc:creator>Movrin, Polona</dc:creator>
  <cp:lastModifiedBy>Tamara Markelj</cp:lastModifiedBy>
  <cp:revision>278</cp:revision>
  <dcterms:modified xsi:type="dcterms:W3CDTF">2022-05-18T06:07:33Z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0x010100DCFAE50B5916634C897E03C84F89BA89</vt:lpwstr>
  </property>
</Properties>
</file>